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4" r:id="rId4"/>
    <p:sldId id="258" r:id="rId5"/>
    <p:sldId id="259" r:id="rId6"/>
    <p:sldId id="260" r:id="rId7"/>
    <p:sldId id="293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4" r:id="rId18"/>
    <p:sldId id="275" r:id="rId19"/>
    <p:sldId id="277" r:id="rId20"/>
    <p:sldId id="276" r:id="rId21"/>
    <p:sldId id="269" r:id="rId22"/>
    <p:sldId id="279" r:id="rId23"/>
    <p:sldId id="280" r:id="rId24"/>
    <p:sldId id="295" r:id="rId25"/>
    <p:sldId id="267" r:id="rId26"/>
    <p:sldId id="268" r:id="rId27"/>
    <p:sldId id="287" r:id="rId28"/>
    <p:sldId id="290" r:id="rId29"/>
    <p:sldId id="282" r:id="rId30"/>
    <p:sldId id="284" r:id="rId31"/>
    <p:sldId id="291" r:id="rId32"/>
    <p:sldId id="292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26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 err="1"/>
              <a:t>무인판매대</a:t>
            </a:r>
            <a:r>
              <a:rPr lang="ko-KR" altLang="en-US" dirty="0"/>
              <a:t> 상품인식 인공지능 경진대회에 참가한 </a:t>
            </a:r>
            <a:r>
              <a:rPr lang="en-US" altLang="ko-KR" dirty="0"/>
              <a:t>10</a:t>
            </a:r>
            <a:r>
              <a:rPr lang="ko-KR" altLang="en-US" dirty="0"/>
              <a:t>조 </a:t>
            </a:r>
            <a:r>
              <a:rPr lang="ko-KR" altLang="en-US" dirty="0" err="1"/>
              <a:t>재료코딩왜안해</a:t>
            </a:r>
            <a:r>
              <a:rPr lang="ko-KR" altLang="en-US" dirty="0"/>
              <a:t> 팀입니다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595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다음과 같이 화면 전체를 </a:t>
            </a:r>
            <a:r>
              <a:rPr lang="en-US" altLang="ko-KR" dirty="0" err="1"/>
              <a:t>listerine</a:t>
            </a:r>
            <a:r>
              <a:rPr lang="ko-KR" altLang="en-US" dirty="0"/>
              <a:t>으로 인식하는 등 </a:t>
            </a:r>
            <a:r>
              <a:rPr lang="en-US" altLang="ko-KR" dirty="0"/>
              <a:t>train</a:t>
            </a:r>
            <a:r>
              <a:rPr lang="ko-KR" altLang="en-US" dirty="0"/>
              <a:t>이 제대로 이루어지지 않는 것을 확인하였습니다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조사 결과 </a:t>
            </a:r>
            <a:r>
              <a:rPr lang="en-US" altLang="ko-KR" dirty="0"/>
              <a:t>b</a:t>
            </a:r>
            <a:r>
              <a:rPr dirty="0"/>
              <a:t>ackground </a:t>
            </a:r>
            <a:r>
              <a:rPr lang="en-US" dirty="0"/>
              <a:t>data</a:t>
            </a:r>
            <a:r>
              <a:rPr lang="ko-KR" altLang="en-US" dirty="0"/>
              <a:t>가 이미지 인식 성능에 중요한 기여를 한다는 걸 확인해 이를 반영하여 다시 </a:t>
            </a:r>
            <a:r>
              <a:rPr lang="en-US" altLang="ko-KR" dirty="0"/>
              <a:t>train</a:t>
            </a:r>
            <a:r>
              <a:rPr lang="ko-KR" altLang="en-US" dirty="0"/>
              <a:t>을 진행했습니다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Train</a:t>
            </a:r>
            <a:r>
              <a:rPr lang="ko-KR" altLang="en-US" dirty="0"/>
              <a:t>한 모델로 </a:t>
            </a:r>
            <a:r>
              <a:rPr lang="en-US" altLang="ko-KR" dirty="0"/>
              <a:t>detection</a:t>
            </a:r>
            <a:r>
              <a:rPr lang="ko-KR" altLang="en-US" dirty="0"/>
              <a:t>을 진행하면</a:t>
            </a:r>
            <a:r>
              <a:rPr lang="en-US" altLang="ko-KR" dirty="0"/>
              <a:t> </a:t>
            </a:r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좌측</a:t>
            </a:r>
            <a:r>
              <a:rPr lang="en-US" altLang="ko-KR" dirty="0"/>
              <a:t>, </a:t>
            </a:r>
            <a:r>
              <a:rPr lang="ko-KR" altLang="en-US" dirty="0"/>
              <a:t>우측 사진들의 빨간 원은 서로 같은 공간이지만 </a:t>
            </a:r>
            <a:r>
              <a:rPr lang="en-US" altLang="ko-KR" dirty="0"/>
              <a:t>detection </a:t>
            </a:r>
            <a:r>
              <a:rPr lang="ko-KR" altLang="en-US" dirty="0"/>
              <a:t>결과가 다르게 나타납니다</a:t>
            </a:r>
            <a:r>
              <a:rPr lang="en-US" altLang="ko-KR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카메라 각도에 따라 특정 위치에서 물체의 인식 정도가 다름을 확인할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2187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처리하기 위한 방식 중 가장 간단한 것은 특정 물체를 인식한 카메라 수를 </a:t>
            </a:r>
            <a:r>
              <a:rPr lang="en-US" altLang="ko-KR" dirty="0"/>
              <a:t>0~5</a:t>
            </a:r>
            <a:r>
              <a:rPr lang="ko-KR" altLang="en-US" dirty="0"/>
              <a:t>로 나타내고</a:t>
            </a:r>
            <a:r>
              <a:rPr lang="en-US" altLang="ko-KR" dirty="0"/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특정 대수 이상일 때 해당 물체가 그 순간에 존재한다고 판단하는 것이라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이는 물체의 존재 유무를 판단하기엔 너무 </a:t>
            </a:r>
            <a:r>
              <a:rPr lang="en-US" altLang="ko-KR" dirty="0"/>
              <a:t>discrete</a:t>
            </a:r>
            <a:r>
              <a:rPr lang="ko-KR" altLang="en-US" dirty="0"/>
              <a:t>하다고 느껴졌습니다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28698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가 </a:t>
            </a:r>
            <a:r>
              <a:rPr lang="en-US" altLang="ko-KR" dirty="0"/>
              <a:t>discrete</a:t>
            </a:r>
            <a:r>
              <a:rPr lang="ko-KR" altLang="en-US" dirty="0"/>
              <a:t>하게 되면 다음처럼 애매한 경우가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물체가 있음에도 카메라 </a:t>
            </a:r>
            <a:r>
              <a:rPr lang="en-US" altLang="ko-KR" dirty="0"/>
              <a:t>1</a:t>
            </a:r>
            <a:r>
              <a:rPr lang="ko-KR" altLang="en-US" dirty="0"/>
              <a:t>대에서만 관측되고 우측은 물체가 없지만 카메라 </a:t>
            </a:r>
            <a:r>
              <a:rPr lang="en-US" altLang="ko-KR" dirty="0"/>
              <a:t>1</a:t>
            </a:r>
            <a:r>
              <a:rPr lang="ko-KR" altLang="en-US" dirty="0"/>
              <a:t>대에서 잠시 관측되고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동일 카메라 수 이지만 판단이 힘들다는 걸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780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더하여 실제 물체의 </a:t>
            </a:r>
            <a:r>
              <a:rPr lang="en-US" altLang="ko-KR" dirty="0"/>
              <a:t>motion</a:t>
            </a:r>
            <a:r>
              <a:rPr lang="ko-KR" altLang="en-US" dirty="0"/>
              <a:t>은 연속적인 반면 </a:t>
            </a:r>
            <a:r>
              <a:rPr lang="en-US" altLang="ko-KR" dirty="0"/>
              <a:t>detection</a:t>
            </a:r>
            <a:r>
              <a:rPr lang="ko-KR" altLang="en-US" dirty="0"/>
              <a:t>은 </a:t>
            </a:r>
            <a:r>
              <a:rPr lang="en-US" altLang="ko-KR" dirty="0"/>
              <a:t>30frame</a:t>
            </a:r>
            <a:r>
              <a:rPr lang="ko-KR" altLang="en-US" dirty="0"/>
              <a:t>마다 진행되므로 이 또한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discrete</a:t>
            </a:r>
            <a:r>
              <a:rPr lang="ko-KR" altLang="en-US" dirty="0"/>
              <a:t>하게 만들게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discrete</a:t>
            </a:r>
            <a:r>
              <a:rPr lang="ko-KR" altLang="en-US" dirty="0"/>
              <a:t>한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continuous</a:t>
            </a:r>
            <a:r>
              <a:rPr lang="ko-KR" altLang="en-US" dirty="0"/>
              <a:t>하게 변환하기 위해  </a:t>
            </a:r>
            <a:r>
              <a:rPr lang="en-US" altLang="ko-KR" dirty="0"/>
              <a:t>smoothing </a:t>
            </a:r>
            <a:r>
              <a:rPr lang="ko-KR" altLang="en-US" dirty="0"/>
              <a:t>과정을 진행하였으며</a:t>
            </a:r>
            <a:r>
              <a:rPr lang="en-US" altLang="ko-KR" dirty="0"/>
              <a:t>, </a:t>
            </a:r>
            <a:r>
              <a:rPr lang="ko-KR" altLang="en-US" dirty="0"/>
              <a:t>이 때 양방향 </a:t>
            </a:r>
            <a:r>
              <a:rPr lang="en-US" altLang="ko-KR" dirty="0"/>
              <a:t>RNN model</a:t>
            </a:r>
            <a:r>
              <a:rPr lang="ko-KR" altLang="en-US" dirty="0"/>
              <a:t>의 아이디어를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519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본래 </a:t>
            </a:r>
            <a:r>
              <a:rPr lang="en-US" altLang="ko-KR" dirty="0"/>
              <a:t>real time detection</a:t>
            </a:r>
            <a:r>
              <a:rPr lang="ko-KR" altLang="en-US" dirty="0"/>
              <a:t>은 </a:t>
            </a:r>
            <a:r>
              <a:rPr lang="en-US" altLang="ko-KR" dirty="0"/>
              <a:t>1 frame </a:t>
            </a:r>
            <a:r>
              <a:rPr lang="ko-KR" altLang="en-US" dirty="0"/>
              <a:t>단위로 영상을 잘라 결과를 확인합니다</a:t>
            </a:r>
            <a:r>
              <a:rPr lang="en-US" altLang="ko-KR" dirty="0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그로 인해 출력되는 결과 또한 </a:t>
            </a:r>
            <a:r>
              <a:rPr lang="en-US" altLang="ko-KR" dirty="0"/>
              <a:t>discrete</a:t>
            </a:r>
            <a:r>
              <a:rPr lang="ko-KR" altLang="en-US" dirty="0"/>
              <a:t>할 수 밖에 없으나 실제 물체의 </a:t>
            </a:r>
            <a:r>
              <a:rPr lang="en-US" altLang="ko-KR" dirty="0"/>
              <a:t>motion</a:t>
            </a:r>
            <a:r>
              <a:rPr lang="ko-KR" altLang="en-US" dirty="0"/>
              <a:t>은 이전 순간과 이후 순간이 연속적인 관계를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전 후 프레임의 결과를 고려하여 </a:t>
            </a:r>
            <a:r>
              <a:rPr lang="en-US" altLang="ko-KR" dirty="0"/>
              <a:t>t </a:t>
            </a:r>
            <a:r>
              <a:rPr lang="ko-KR" altLang="en-US" dirty="0"/>
              <a:t>시점의 </a:t>
            </a:r>
            <a:r>
              <a:rPr lang="en-US" altLang="ko-KR" dirty="0"/>
              <a:t>frame</a:t>
            </a:r>
            <a:r>
              <a:rPr lang="ko-KR" altLang="en-US" dirty="0"/>
              <a:t>에서 결과를 유추한다면 더욱 연속적인 </a:t>
            </a:r>
            <a:r>
              <a:rPr lang="en-US" altLang="ko-KR" dirty="0"/>
              <a:t>data</a:t>
            </a:r>
            <a:r>
              <a:rPr lang="ko-KR" altLang="en-US" dirty="0"/>
              <a:t>를 만들 수 있다고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인간의 인식 상 연속적이라고 인식할 수 있는 </a:t>
            </a:r>
            <a:r>
              <a:rPr lang="en-US" altLang="ko-KR" dirty="0"/>
              <a:t>delay</a:t>
            </a:r>
            <a:r>
              <a:rPr lang="ko-KR" altLang="en-US" dirty="0"/>
              <a:t>를 </a:t>
            </a:r>
            <a:r>
              <a:rPr lang="en-US" altLang="ko-KR" dirty="0"/>
              <a:t>+- 4~5frame</a:t>
            </a:r>
            <a:r>
              <a:rPr lang="ko-KR" altLang="en-US" dirty="0"/>
              <a:t>이라고 가정하고 성능을 여러 번 테스트한 결과 </a:t>
            </a:r>
            <a:endParaRPr lang="en-US" altLang="ko-KR" dirty="0"/>
          </a:p>
          <a:p>
            <a:r>
              <a:rPr lang="ko-KR" altLang="en-US" dirty="0"/>
              <a:t>최종적으로는 </a:t>
            </a:r>
            <a:r>
              <a:rPr lang="en-US" altLang="ko-KR" dirty="0"/>
              <a:t>t+1 , t-1  frame</a:t>
            </a:r>
            <a:r>
              <a:rPr lang="ko-KR" altLang="en-US" dirty="0"/>
              <a:t>으로 </a:t>
            </a:r>
            <a:r>
              <a:rPr lang="en-US" altLang="ko-KR" dirty="0"/>
              <a:t>t frame</a:t>
            </a:r>
            <a:r>
              <a:rPr lang="ko-KR" altLang="en-US" dirty="0"/>
              <a:t>의 결과를 판단하기로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전 후 프레임을 어떤 방식으로 반영시켜야 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7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생각한 방식입니다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Frame</a:t>
            </a:r>
            <a:r>
              <a:rPr lang="ko-KR" altLang="en-US" dirty="0"/>
              <a:t>마다의 결과가 각각 </a:t>
            </a:r>
            <a:r>
              <a:rPr lang="en-US" altLang="ko-KR" dirty="0"/>
              <a:t>delta function</a:t>
            </a:r>
            <a:r>
              <a:rPr lang="ko-KR" altLang="en-US" dirty="0"/>
              <a:t>꼴로 나타나는 것이 아니라 </a:t>
            </a:r>
            <a:r>
              <a:rPr lang="en-US" altLang="ko-KR" dirty="0"/>
              <a:t>broad</a:t>
            </a:r>
            <a:r>
              <a:rPr lang="ko-KR" altLang="en-US" dirty="0"/>
              <a:t>한 </a:t>
            </a:r>
            <a:r>
              <a:rPr lang="en-US" altLang="ko-KR" dirty="0"/>
              <a:t>distribution</a:t>
            </a:r>
            <a:r>
              <a:rPr lang="ko-KR" altLang="en-US" dirty="0"/>
              <a:t>을 가져 전후 </a:t>
            </a:r>
            <a:r>
              <a:rPr lang="en-US" altLang="ko-KR" dirty="0"/>
              <a:t>frame</a:t>
            </a:r>
            <a:r>
              <a:rPr lang="ko-KR" altLang="en-US" dirty="0"/>
              <a:t>과 부드럽게 연속되는 형태를 만들고자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15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첫번째 적용 방식은 </a:t>
            </a:r>
            <a:r>
              <a:rPr lang="ko-KR" altLang="en-US" dirty="0" err="1"/>
              <a:t>가우시안</a:t>
            </a:r>
            <a:r>
              <a:rPr lang="ko-KR" altLang="en-US" dirty="0"/>
              <a:t> 분포로</a:t>
            </a:r>
            <a:r>
              <a:rPr lang="en-US" altLang="ko-KR" dirty="0"/>
              <a:t>, </a:t>
            </a:r>
            <a:r>
              <a:rPr lang="ko-KR" altLang="en-US" dirty="0"/>
              <a:t>좌측 그림과 같습니다</a:t>
            </a:r>
            <a:r>
              <a:rPr lang="en-US" altLang="ko-KR" dirty="0"/>
              <a:t>. Frame</a:t>
            </a:r>
            <a:r>
              <a:rPr lang="ko-KR" altLang="en-US" dirty="0"/>
              <a:t> 결과에 </a:t>
            </a:r>
            <a:r>
              <a:rPr lang="en-US" altLang="ko-KR" dirty="0"/>
              <a:t>gaussian </a:t>
            </a:r>
            <a:r>
              <a:rPr lang="ko-KR" altLang="en-US" dirty="0"/>
              <a:t>함수를 적용하여 결과를 만들어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적용 방식은 우측 그림으로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함수를 좀 더 단순화 시켰습니다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축은 앞뒤 </a:t>
            </a:r>
            <a:r>
              <a:rPr lang="en-US" altLang="ko-KR" dirty="0"/>
              <a:t>frame</a:t>
            </a:r>
            <a:r>
              <a:rPr lang="ko-KR" altLang="en-US" dirty="0"/>
              <a:t>에서 나타난 카메라 대수 차이</a:t>
            </a:r>
            <a:r>
              <a:rPr lang="en-US" altLang="ko-KR" dirty="0"/>
              <a:t>, y</a:t>
            </a:r>
            <a:r>
              <a:rPr lang="ko-KR" altLang="en-US" dirty="0"/>
              <a:t>축은 </a:t>
            </a:r>
            <a:r>
              <a:rPr lang="en-US" altLang="ko-KR" dirty="0"/>
              <a:t>weight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앞뒤 차이가 </a:t>
            </a:r>
            <a:r>
              <a:rPr lang="en-US" altLang="ko-KR" dirty="0"/>
              <a:t>0</a:t>
            </a:r>
            <a:r>
              <a:rPr lang="ko-KR" altLang="en-US" dirty="0"/>
              <a:t>에 가까울수록 높은 </a:t>
            </a:r>
            <a:r>
              <a:rPr lang="en-US" altLang="ko-KR" dirty="0"/>
              <a:t>weight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차이가 커질수록 낮은 </a:t>
            </a:r>
            <a:r>
              <a:rPr lang="en-US" altLang="ko-KR" dirty="0"/>
              <a:t>weight</a:t>
            </a:r>
            <a:r>
              <a:rPr lang="ko-KR" altLang="en-US" dirty="0"/>
              <a:t>를 부여하였습니다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측정 결과 더 낮은 오차를 보인 두번째 함수를 적용하였습니다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바탕으로 출력한 결과에도 </a:t>
            </a:r>
            <a:r>
              <a:rPr lang="en-US" altLang="ko-KR" dirty="0"/>
              <a:t>noise</a:t>
            </a:r>
            <a:r>
              <a:rPr lang="ko-KR" altLang="en-US" dirty="0"/>
              <a:t>가 남아있었습니다</a:t>
            </a:r>
            <a:r>
              <a:rPr lang="en-US" altLang="ko-KR" dirty="0"/>
              <a:t>. </a:t>
            </a:r>
            <a:r>
              <a:rPr lang="ko-KR" altLang="en-US" dirty="0"/>
              <a:t>세 물건 중  </a:t>
            </a:r>
            <a:r>
              <a:rPr lang="en-US" altLang="ko-KR" dirty="0"/>
              <a:t>frame 1003~4</a:t>
            </a:r>
            <a:r>
              <a:rPr lang="ko-KR" altLang="en-US" dirty="0"/>
              <a:t>사이에 실제로 존재하는 물건이 무엇일까요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97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인덱스는 다음과 같이 </a:t>
            </a:r>
            <a:r>
              <a:rPr lang="ko-KR" altLang="en-US" dirty="0" err="1"/>
              <a:t>인트로</a:t>
            </a:r>
            <a:r>
              <a:rPr lang="en-US" altLang="ko-KR" dirty="0"/>
              <a:t>, </a:t>
            </a:r>
            <a:r>
              <a:rPr lang="ko-KR" altLang="en-US" dirty="0"/>
              <a:t>모델 </a:t>
            </a:r>
            <a:r>
              <a:rPr lang="en-US" altLang="ko-KR" dirty="0"/>
              <a:t>development </a:t>
            </a:r>
            <a:r>
              <a:rPr lang="ko-KR" altLang="en-US" dirty="0"/>
              <a:t>과정</a:t>
            </a:r>
            <a:r>
              <a:rPr lang="en-US" altLang="ko-KR" dirty="0"/>
              <a:t>, operation process</a:t>
            </a:r>
            <a:r>
              <a:rPr lang="ko-KR" altLang="en-US" dirty="0"/>
              <a:t>로 이루어져 있습니다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여기서도 다시 한번 실제 상황을 떠올려보면</a:t>
            </a:r>
            <a:r>
              <a:rPr lang="en-US" altLang="ko-KR" dirty="0"/>
              <a:t>, Class</a:t>
            </a:r>
            <a:r>
              <a:rPr lang="ko-KR" altLang="en-US" dirty="0"/>
              <a:t>의 입출 결과가 </a:t>
            </a:r>
            <a:r>
              <a:rPr lang="en-US" altLang="ko-KR" dirty="0"/>
              <a:t>frame</a:t>
            </a:r>
            <a:r>
              <a:rPr lang="ko-KR" altLang="en-US" dirty="0"/>
              <a:t> 마다 출력될 필요가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출력 단위인 </a:t>
            </a:r>
            <a:r>
              <a:rPr lang="en-US" altLang="ko-KR" dirty="0"/>
              <a:t>frame</a:t>
            </a:r>
            <a:r>
              <a:rPr lang="ko-KR" altLang="en-US" dirty="0"/>
              <a:t>과 인간이 인식하는 </a:t>
            </a:r>
            <a:r>
              <a:rPr lang="en-US" altLang="ko-KR" dirty="0"/>
              <a:t>second </a:t>
            </a:r>
            <a:r>
              <a:rPr lang="ko-KR" altLang="en-US" dirty="0"/>
              <a:t>사이에는 큰 갭이 존재합니다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728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인간이 물건을 옮기고</a:t>
            </a:r>
            <a:r>
              <a:rPr lang="en-US" altLang="ko-KR" dirty="0"/>
              <a:t>, </a:t>
            </a:r>
            <a:r>
              <a:rPr lang="ko-KR" altLang="en-US" dirty="0"/>
              <a:t>인간이 영상을 분석하는 상황에서 약간의 시간적 </a:t>
            </a:r>
            <a:r>
              <a:rPr lang="en-US" altLang="ko-KR" dirty="0"/>
              <a:t>discrete</a:t>
            </a:r>
            <a:r>
              <a:rPr lang="ko-KR" altLang="en-US" dirty="0"/>
              <a:t>함이 필요하다고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frame scale </a:t>
            </a:r>
            <a:r>
              <a:rPr lang="ko-KR" altLang="en-US" dirty="0"/>
              <a:t>단위 결과를 </a:t>
            </a:r>
            <a:r>
              <a:rPr lang="en-US" altLang="ko-KR" dirty="0"/>
              <a:t>0.5</a:t>
            </a:r>
            <a:r>
              <a:rPr lang="ko-KR" altLang="en-US" dirty="0"/>
              <a:t>초 단위로 바꾸어 결과를 </a:t>
            </a:r>
            <a:r>
              <a:rPr lang="ko-KR" altLang="en-US" dirty="0" err="1"/>
              <a:t>재출력하였고</a:t>
            </a:r>
            <a:r>
              <a:rPr lang="en-US" altLang="ko-KR" dirty="0"/>
              <a:t>, </a:t>
            </a:r>
            <a:r>
              <a:rPr lang="ko-KR" altLang="en-US" dirty="0"/>
              <a:t>노이즈를 크게 감소시킬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939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V5m</a:t>
            </a:r>
            <a:r>
              <a:rPr lang="ko-KR" altLang="en-US" dirty="0"/>
              <a:t> 학습 과정에서 </a:t>
            </a:r>
            <a:r>
              <a:rPr lang="en-US" altLang="ko-KR" dirty="0"/>
              <a:t>validation loss</a:t>
            </a:r>
            <a:r>
              <a:rPr lang="ko-KR" altLang="en-US" dirty="0"/>
              <a:t>가 커지지 않아 </a:t>
            </a:r>
            <a:r>
              <a:rPr lang="en-US" altLang="ko-KR" dirty="0"/>
              <a:t>100 epoch</a:t>
            </a:r>
            <a:r>
              <a:rPr lang="ko-KR" altLang="en-US" dirty="0"/>
              <a:t>까지 학습해보았으나 </a:t>
            </a:r>
            <a:r>
              <a:rPr lang="en-US" altLang="ko-KR" dirty="0"/>
              <a:t>15~20epoch</a:t>
            </a:r>
            <a:r>
              <a:rPr lang="ko-KR" altLang="en-US" dirty="0"/>
              <a:t>에서 이미 </a:t>
            </a:r>
            <a:r>
              <a:rPr lang="en-US" altLang="ko-KR" dirty="0"/>
              <a:t>loss</a:t>
            </a:r>
            <a:r>
              <a:rPr lang="ko-KR" altLang="en-US" dirty="0"/>
              <a:t>가 수렴하였음을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v5l</a:t>
            </a:r>
            <a:r>
              <a:rPr lang="ko-KR" altLang="en-US" dirty="0"/>
              <a:t>은 </a:t>
            </a:r>
            <a:r>
              <a:rPr lang="en-US" altLang="ko-KR" dirty="0"/>
              <a:t>loss</a:t>
            </a:r>
            <a:r>
              <a:rPr lang="ko-KR" altLang="en-US" dirty="0"/>
              <a:t>값이 수렴한 </a:t>
            </a:r>
            <a:r>
              <a:rPr lang="en-US" altLang="ko-KR" dirty="0"/>
              <a:t>15epoch</a:t>
            </a:r>
            <a:r>
              <a:rPr lang="ko-KR" altLang="en-US" dirty="0"/>
              <a:t>에서 </a:t>
            </a:r>
            <a:r>
              <a:rPr lang="en-US" altLang="ko-KR" dirty="0"/>
              <a:t>train</a:t>
            </a:r>
            <a:r>
              <a:rPr lang="ko-KR" altLang="en-US" dirty="0"/>
              <a:t>을 종료하였습니다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019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한 </a:t>
            </a:r>
            <a:r>
              <a:rPr lang="en-US" altLang="ko-KR" dirty="0"/>
              <a:t>model</a:t>
            </a:r>
            <a:r>
              <a:rPr lang="ko-KR" altLang="en-US" dirty="0"/>
              <a:t>을 바탕으로 </a:t>
            </a:r>
            <a:r>
              <a:rPr lang="en-US" altLang="ko-KR" dirty="0"/>
              <a:t>detection</a:t>
            </a:r>
            <a:r>
              <a:rPr lang="ko-KR" altLang="en-US" dirty="0"/>
              <a:t>을 돌려 </a:t>
            </a:r>
            <a:r>
              <a:rPr lang="en-US" altLang="ko-KR" dirty="0"/>
              <a:t>5</a:t>
            </a:r>
            <a:r>
              <a:rPr lang="ko-KR" altLang="en-US" dirty="0"/>
              <a:t>개 각도에 대해 각 </a:t>
            </a:r>
            <a:r>
              <a:rPr lang="en-US" altLang="ko-KR" dirty="0"/>
              <a:t>frame</a:t>
            </a:r>
            <a:r>
              <a:rPr lang="ko-KR" altLang="en-US" dirty="0"/>
              <a:t>에서 얻은 </a:t>
            </a:r>
            <a:r>
              <a:rPr lang="en-US" altLang="ko-KR" dirty="0"/>
              <a:t>class, precision </a:t>
            </a:r>
            <a:r>
              <a:rPr lang="ko-KR" altLang="en-US" dirty="0"/>
              <a:t>값이 </a:t>
            </a:r>
            <a:r>
              <a:rPr lang="en-US" altLang="ko-KR" dirty="0"/>
              <a:t>text</a:t>
            </a:r>
            <a:r>
              <a:rPr lang="ko-KR" altLang="en-US" dirty="0"/>
              <a:t>로 저장되도록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</a:t>
            </a:r>
            <a:r>
              <a:rPr lang="en-US" altLang="ko-KR" dirty="0"/>
              <a:t>precision</a:t>
            </a:r>
            <a:r>
              <a:rPr lang="ko-KR" altLang="en-US" dirty="0"/>
              <a:t>의 </a:t>
            </a:r>
            <a:r>
              <a:rPr lang="en-US" altLang="ko-KR" dirty="0"/>
              <a:t>threshold</a:t>
            </a:r>
            <a:r>
              <a:rPr lang="ko-KR" altLang="en-US" dirty="0"/>
              <a:t>는 </a:t>
            </a:r>
            <a:r>
              <a:rPr lang="en-US" altLang="ko-KR" dirty="0"/>
              <a:t>0.6</a:t>
            </a:r>
            <a:r>
              <a:rPr lang="ko-KR" altLang="en-US" dirty="0"/>
              <a:t>으로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860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사진은 </a:t>
            </a:r>
            <a:r>
              <a:rPr lang="en-US" altLang="ko-KR" dirty="0"/>
              <a:t>5</a:t>
            </a:r>
            <a:r>
              <a:rPr lang="ko-KR" altLang="en-US" dirty="0"/>
              <a:t>개 영상에 대한 </a:t>
            </a:r>
            <a:r>
              <a:rPr lang="en-US" altLang="ko-KR" dirty="0"/>
              <a:t>text data</a:t>
            </a:r>
            <a:r>
              <a:rPr lang="ko-KR" altLang="en-US" dirty="0"/>
              <a:t>를 카메라 대수로 표현해 </a:t>
            </a:r>
            <a:r>
              <a:rPr lang="en-US" altLang="ko-KR" dirty="0"/>
              <a:t>csv 1</a:t>
            </a:r>
            <a:r>
              <a:rPr lang="ko-KR" altLang="en-US" dirty="0"/>
              <a:t>개에 나타낸 사진입니다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우측은 사진은 앞서 언급한 앞뒤 </a:t>
            </a:r>
            <a:r>
              <a:rPr lang="en-US" altLang="ko-KR" dirty="0"/>
              <a:t>frame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반영하는 함수를 이용해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 err="1"/>
              <a:t>continous</a:t>
            </a:r>
            <a:r>
              <a:rPr lang="ko-KR" altLang="en-US" dirty="0"/>
              <a:t>하게 나타낸 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같이 빨간 원에 속한 </a:t>
            </a:r>
            <a:r>
              <a:rPr lang="en-US" altLang="ko-KR" dirty="0"/>
              <a:t>noise</a:t>
            </a:r>
            <a:r>
              <a:rPr lang="ko-KR" altLang="en-US" dirty="0"/>
              <a:t>들이 우측 사진에서 사라졌음을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811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scale unit</a:t>
            </a:r>
            <a:r>
              <a:rPr lang="ko-KR" altLang="en-US" dirty="0"/>
              <a:t>을 </a:t>
            </a:r>
            <a:r>
              <a:rPr lang="en-US" altLang="ko-KR" dirty="0"/>
              <a:t>frame</a:t>
            </a:r>
            <a:r>
              <a:rPr lang="ko-KR" altLang="en-US" dirty="0"/>
              <a:t>에서 </a:t>
            </a:r>
            <a:r>
              <a:rPr lang="en-US" altLang="ko-KR" dirty="0"/>
              <a:t>scale</a:t>
            </a:r>
            <a:r>
              <a:rPr lang="ko-KR" altLang="en-US" dirty="0"/>
              <a:t> 로 변환한 결과입니다  좌측에서 보여졌던 </a:t>
            </a:r>
            <a:r>
              <a:rPr lang="en-US" altLang="ko-KR" dirty="0"/>
              <a:t>noise</a:t>
            </a:r>
            <a:r>
              <a:rPr lang="ko-KR" altLang="en-US" dirty="0"/>
              <a:t>가 우측에서 </a:t>
            </a:r>
            <a:r>
              <a:rPr lang="en-US" altLang="ko-KR" dirty="0"/>
              <a:t>scale</a:t>
            </a:r>
            <a:r>
              <a:rPr lang="ko-KR" altLang="en-US" dirty="0"/>
              <a:t>이 감소하면서 사라졌음을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884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출력되는 </a:t>
            </a:r>
            <a:r>
              <a:rPr lang="en-US" altLang="ko-KR" dirty="0"/>
              <a:t>log txt </a:t>
            </a:r>
            <a:r>
              <a:rPr lang="ko-KR" altLang="en-US" dirty="0"/>
              <a:t>파일입니다</a:t>
            </a:r>
            <a:r>
              <a:rPr lang="en-US" altLang="ko-KR" dirty="0"/>
              <a:t>. </a:t>
            </a:r>
            <a:r>
              <a:rPr lang="ko-KR" altLang="en-US" dirty="0"/>
              <a:t>앞서 말한 모든 처리가 </a:t>
            </a:r>
            <a:r>
              <a:rPr lang="en-US" altLang="ko-KR" dirty="0"/>
              <a:t>detect </a:t>
            </a:r>
            <a:r>
              <a:rPr lang="ko-KR" altLang="en-US" dirty="0"/>
              <a:t>부터 </a:t>
            </a:r>
            <a:r>
              <a:rPr lang="en-US" altLang="ko-KR" dirty="0"/>
              <a:t>1 step</a:t>
            </a:r>
            <a:r>
              <a:rPr lang="ko-KR" altLang="en-US" dirty="0"/>
              <a:t>으로 한번에 이루어지도록 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1306836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detect </a:t>
            </a:r>
            <a:r>
              <a:rPr lang="ko-KR" altLang="en-US" dirty="0"/>
              <a:t>이후 데이터 처리과정을 간단히 표현한 그림입니다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1866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마지막은 저희 코드 파일의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15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8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좌측 사진과 같이 최근 국내에서 새벽동안 무인으로 운영하는 편의점이 늘어나는 추세를 보이고 있습니다</a:t>
            </a:r>
            <a:r>
              <a:rPr lang="en-US" altLang="ko-KR" dirty="0"/>
              <a:t>.</a:t>
            </a:r>
          </a:p>
          <a:p>
            <a:endParaRPr dirty="0"/>
          </a:p>
          <a:p>
            <a:r>
              <a:rPr lang="ko-KR" altLang="en-US" dirty="0"/>
              <a:t>특히 </a:t>
            </a:r>
            <a:r>
              <a:rPr dirty="0" err="1"/>
              <a:t>아마존</a:t>
            </a:r>
            <a:r>
              <a:rPr dirty="0"/>
              <a:t> 고</a:t>
            </a:r>
            <a:r>
              <a:rPr lang="ko-KR" altLang="en-US" dirty="0"/>
              <a:t>에서 도입한</a:t>
            </a:r>
            <a:r>
              <a:rPr dirty="0"/>
              <a:t> </a:t>
            </a:r>
            <a:r>
              <a:rPr dirty="0" err="1"/>
              <a:t>무인판매대</a:t>
            </a:r>
            <a:r>
              <a:rPr lang="ko-KR" altLang="en-US" dirty="0"/>
              <a:t>는 제품 추적 </a:t>
            </a:r>
            <a:r>
              <a:rPr lang="en-US" altLang="ko-KR" dirty="0"/>
              <a:t>ai</a:t>
            </a:r>
            <a:r>
              <a:rPr lang="ko-KR" altLang="en-US" dirty="0"/>
              <a:t>를 도입해 구매자의 도덕성에 의존하고 재고파악에 시간이 소모되는 기존 </a:t>
            </a:r>
            <a:r>
              <a:rPr lang="ko-KR" altLang="en-US" dirty="0" err="1"/>
              <a:t>무인점포의</a:t>
            </a:r>
            <a:r>
              <a:rPr lang="ko-KR" altLang="en-US" dirty="0"/>
              <a:t> 단점을 극복하고 있습니다</a:t>
            </a:r>
            <a:r>
              <a:rPr lang="en-US" altLang="ko-KR" dirty="0"/>
              <a:t>.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본 대회에서는 아마존 고와 같이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가지 </a:t>
            </a:r>
            <a:r>
              <a:rPr lang="en-US" altLang="ko-KR" dirty="0"/>
              <a:t>class</a:t>
            </a:r>
            <a:r>
              <a:rPr lang="ko-KR" altLang="en-US" dirty="0"/>
              <a:t>의 물품이 판매대에서 들어오고 빠지는 것을 </a:t>
            </a:r>
            <a:endParaRPr lang="en-US" altLang="ko-KR" dirty="0"/>
          </a:p>
          <a:p>
            <a:r>
              <a:rPr lang="ko-KR" altLang="en-US" dirty="0"/>
              <a:t>여러 각도에서 카메라로 인식하고 이를 통해 물품 재고를 파악하는 모델을 만들어보는 시간을 가졌습니다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41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대회에서 주어진 </a:t>
            </a:r>
            <a:r>
              <a:rPr lang="en-US" altLang="ko-KR" dirty="0"/>
              <a:t>data</a:t>
            </a:r>
            <a:r>
              <a:rPr lang="ko-KR" altLang="en-US" dirty="0"/>
              <a:t>셋은 </a:t>
            </a:r>
            <a:r>
              <a:rPr lang="en-US" altLang="ko-KR" dirty="0"/>
              <a:t>10</a:t>
            </a:r>
            <a:r>
              <a:rPr lang="ko-KR" altLang="en-US" dirty="0"/>
              <a:t>만개 </a:t>
            </a:r>
            <a:r>
              <a:rPr lang="en-US" altLang="ko-KR" dirty="0"/>
              <a:t>labeling data</a:t>
            </a:r>
            <a:r>
              <a:rPr lang="ko-KR" altLang="en-US" dirty="0"/>
              <a:t>와 각 </a:t>
            </a:r>
            <a:r>
              <a:rPr lang="en-US" altLang="ko-KR" dirty="0"/>
              <a:t>class</a:t>
            </a:r>
            <a:r>
              <a:rPr lang="ko-KR" altLang="en-US" dirty="0"/>
              <a:t>당 </a:t>
            </a:r>
            <a:r>
              <a:rPr lang="en-US" altLang="ko-KR" dirty="0"/>
              <a:t>100</a:t>
            </a:r>
            <a:r>
              <a:rPr lang="ko-KR" altLang="en-US" dirty="0"/>
              <a:t>개의 </a:t>
            </a:r>
            <a:r>
              <a:rPr lang="en-US" altLang="ko-KR" dirty="0"/>
              <a:t>segmentation data, 5</a:t>
            </a:r>
            <a:r>
              <a:rPr lang="ko-KR" altLang="en-US" dirty="0"/>
              <a:t>개의 백그라운드 비디오가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74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적합한 </a:t>
            </a:r>
            <a:r>
              <a:rPr lang="en-US" altLang="ko-KR" dirty="0"/>
              <a:t>Model</a:t>
            </a:r>
            <a:r>
              <a:rPr lang="ko-KR" altLang="en-US" dirty="0"/>
              <a:t> 선택 과정부터</a:t>
            </a:r>
            <a:r>
              <a:rPr lang="en-US" altLang="ko-KR" dirty="0"/>
              <a:t> detection</a:t>
            </a:r>
            <a:r>
              <a:rPr lang="ko-KR" altLang="en-US" dirty="0"/>
              <a:t> 결과의 후처리 과정 까지 다양한 파트에서 고려할 점이 존재하였습니다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823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먼저 이미지 인식 및 </a:t>
            </a:r>
            <a:r>
              <a:rPr lang="en-US" altLang="ko-KR" dirty="0"/>
              <a:t>classification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dirty="0"/>
              <a:t>2 Step</a:t>
            </a:r>
            <a:r>
              <a:rPr lang="en-US" dirty="0"/>
              <a:t>, </a:t>
            </a:r>
            <a:r>
              <a:rPr lang="ko-KR" altLang="en-US" dirty="0"/>
              <a:t>혹은 </a:t>
            </a:r>
            <a:r>
              <a:rPr lang="en-US" altLang="ko-KR" dirty="0"/>
              <a:t>1step</a:t>
            </a:r>
            <a:r>
              <a:rPr lang="ko-KR" altLang="en-US" dirty="0"/>
              <a:t>으로 적용할지 정하였습니다</a:t>
            </a:r>
            <a:r>
              <a:rPr lang="en-US" altLang="ko-KR" dirty="0"/>
              <a:t>.</a:t>
            </a:r>
            <a:endParaRPr dirty="0"/>
          </a:p>
          <a:p>
            <a:endParaRPr dirty="0"/>
          </a:p>
          <a:p>
            <a:r>
              <a:rPr lang="ko-KR" altLang="en-US" dirty="0"/>
              <a:t>이미지를 </a:t>
            </a:r>
            <a:r>
              <a:rPr lang="en-US" altLang="ko-KR" dirty="0"/>
              <a:t>box</a:t>
            </a:r>
            <a:r>
              <a:rPr lang="ko-KR" altLang="en-US" dirty="0"/>
              <a:t>로 인식한 뒤 </a:t>
            </a:r>
            <a:r>
              <a:rPr lang="en-US" altLang="ko-KR" dirty="0"/>
              <a:t>box</a:t>
            </a:r>
            <a:r>
              <a:rPr lang="ko-KR" altLang="en-US" dirty="0"/>
              <a:t>를 </a:t>
            </a:r>
            <a:r>
              <a:rPr lang="en-US" altLang="ko-KR" dirty="0"/>
              <a:t>classification</a:t>
            </a:r>
            <a:r>
              <a:rPr lang="ko-KR" altLang="en-US" dirty="0"/>
              <a:t>하는 </a:t>
            </a:r>
            <a:r>
              <a:rPr dirty="0"/>
              <a:t>2 Step</a:t>
            </a:r>
            <a:r>
              <a:rPr lang="en-US" dirty="0"/>
              <a:t> </a:t>
            </a:r>
            <a:r>
              <a:rPr lang="ko-KR" altLang="en-US" dirty="0"/>
              <a:t>모델은</a:t>
            </a:r>
            <a:r>
              <a:rPr dirty="0"/>
              <a:t> </a:t>
            </a:r>
            <a:r>
              <a:rPr lang="ko-KR" altLang="en-US" dirty="0"/>
              <a:t>비교적 </a:t>
            </a:r>
            <a:r>
              <a:rPr dirty="0" err="1"/>
              <a:t>높은</a:t>
            </a:r>
            <a:r>
              <a:rPr dirty="0"/>
              <a:t> </a:t>
            </a:r>
            <a:r>
              <a:rPr dirty="0" err="1"/>
              <a:t>정확도를</a:t>
            </a:r>
            <a:r>
              <a:rPr dirty="0"/>
              <a:t> </a:t>
            </a:r>
            <a:r>
              <a:rPr dirty="0" err="1"/>
              <a:t>가질</a:t>
            </a:r>
            <a:r>
              <a:rPr dirty="0"/>
              <a:t> 수 있</a:t>
            </a:r>
            <a:r>
              <a:rPr lang="ko-KR" altLang="en-US" dirty="0"/>
              <a:t>으나</a:t>
            </a:r>
            <a:r>
              <a:rPr dirty="0"/>
              <a:t> </a:t>
            </a:r>
            <a:endParaRPr lang="en-US" dirty="0"/>
          </a:p>
          <a:p>
            <a:r>
              <a:rPr dirty="0" err="1"/>
              <a:t>처리</a:t>
            </a:r>
            <a:r>
              <a:rPr dirty="0"/>
              <a:t> </a:t>
            </a:r>
            <a:r>
              <a:rPr dirty="0" err="1"/>
              <a:t>속도</a:t>
            </a:r>
            <a:r>
              <a:rPr lang="en-US" dirty="0" err="1"/>
              <a:t>,</a:t>
            </a:r>
            <a:r>
              <a:rPr dirty="0" err="1"/>
              <a:t>정보</a:t>
            </a:r>
            <a:r>
              <a:rPr dirty="0"/>
              <a:t> </a:t>
            </a:r>
            <a:r>
              <a:rPr dirty="0" err="1"/>
              <a:t>전달</a:t>
            </a:r>
            <a:r>
              <a:rPr dirty="0"/>
              <a:t> </a:t>
            </a:r>
            <a:r>
              <a:rPr dirty="0" err="1"/>
              <a:t>과정에서</a:t>
            </a:r>
            <a:r>
              <a:rPr dirty="0"/>
              <a:t> </a:t>
            </a:r>
            <a:r>
              <a:rPr dirty="0" err="1"/>
              <a:t>지연율이</a:t>
            </a:r>
            <a:r>
              <a:rPr dirty="0"/>
              <a:t> 높</a:t>
            </a:r>
            <a:r>
              <a:rPr lang="ko-KR" altLang="en-US" dirty="0"/>
              <a:t>다는 연구자료가 존재했습니다</a:t>
            </a:r>
            <a:r>
              <a:rPr lang="en-US" altLang="ko-KR" dirty="0"/>
              <a:t>.</a:t>
            </a:r>
            <a:endParaRPr dirty="0"/>
          </a:p>
          <a:p>
            <a:endParaRPr dirty="0"/>
          </a:p>
          <a:p>
            <a:r>
              <a:rPr lang="ko-KR" altLang="en-US" dirty="0"/>
              <a:t>반면 </a:t>
            </a:r>
            <a:r>
              <a:rPr dirty="0"/>
              <a:t>1 Step </a:t>
            </a:r>
            <a:r>
              <a:rPr lang="ko-KR" altLang="en-US" dirty="0"/>
              <a:t>모델은</a:t>
            </a:r>
            <a:r>
              <a:rPr dirty="0"/>
              <a:t> </a:t>
            </a:r>
            <a:r>
              <a:rPr dirty="0" err="1"/>
              <a:t>처리</a:t>
            </a:r>
            <a:r>
              <a:rPr dirty="0"/>
              <a:t> </a:t>
            </a:r>
            <a:r>
              <a:rPr dirty="0" err="1"/>
              <a:t>속도를</a:t>
            </a:r>
            <a:r>
              <a:rPr dirty="0"/>
              <a:t> </a:t>
            </a:r>
            <a:r>
              <a:rPr dirty="0" err="1"/>
              <a:t>빠르게</a:t>
            </a:r>
            <a:r>
              <a:rPr dirty="0"/>
              <a:t> </a:t>
            </a:r>
            <a:r>
              <a:rPr dirty="0" err="1"/>
              <a:t>가져갈</a:t>
            </a:r>
            <a:r>
              <a:rPr dirty="0"/>
              <a:t> 수 있</a:t>
            </a:r>
            <a:r>
              <a:rPr lang="ko-KR" altLang="en-US" dirty="0" err="1"/>
              <a:t>으며</a:t>
            </a:r>
            <a:r>
              <a:rPr lang="en-US" altLang="ko-KR" dirty="0"/>
              <a:t>, </a:t>
            </a:r>
            <a:r>
              <a:rPr lang="ko-KR" altLang="en-US" dirty="0"/>
              <a:t>대표적인 모델인 </a:t>
            </a:r>
            <a:r>
              <a:rPr dirty="0"/>
              <a:t>Yolo </a:t>
            </a:r>
            <a:r>
              <a:rPr dirty="0" err="1"/>
              <a:t>시리즈가</a:t>
            </a:r>
            <a:r>
              <a:rPr dirty="0"/>
              <a:t> </a:t>
            </a:r>
            <a:endParaRPr lang="en-US" dirty="0"/>
          </a:p>
          <a:p>
            <a:r>
              <a:rPr dirty="0" err="1"/>
              <a:t>사용자</a:t>
            </a:r>
            <a:r>
              <a:rPr dirty="0"/>
              <a:t> </a:t>
            </a:r>
            <a:r>
              <a:rPr dirty="0" err="1"/>
              <a:t>친화적이라</a:t>
            </a:r>
            <a:r>
              <a:rPr lang="ko-KR" altLang="en-US" dirty="0"/>
              <a:t>고 판단해</a:t>
            </a:r>
            <a:r>
              <a:rPr dirty="0"/>
              <a:t> </a:t>
            </a:r>
            <a:r>
              <a:rPr dirty="0" err="1"/>
              <a:t>결과</a:t>
            </a:r>
            <a:r>
              <a:rPr lang="en-US" dirty="0"/>
              <a:t> </a:t>
            </a:r>
            <a:r>
              <a:rPr dirty="0" err="1"/>
              <a:t>분석</a:t>
            </a:r>
            <a:r>
              <a:rPr lang="ko-KR" altLang="en-US" dirty="0"/>
              <a:t>이</a:t>
            </a:r>
            <a:r>
              <a:rPr dirty="0"/>
              <a:t> </a:t>
            </a:r>
            <a:r>
              <a:rPr lang="ko-KR" altLang="en-US" dirty="0"/>
              <a:t>용이하여</a:t>
            </a:r>
            <a:r>
              <a:rPr dirty="0"/>
              <a:t> </a:t>
            </a:r>
            <a:r>
              <a:rPr lang="en-US" dirty="0"/>
              <a:t>1 step</a:t>
            </a:r>
            <a:r>
              <a:rPr lang="ko-KR" altLang="en-US" dirty="0"/>
              <a:t>을 선택하였습니다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최신 모델인 </a:t>
            </a:r>
            <a:r>
              <a:rPr lang="en-US" altLang="ko-KR" dirty="0"/>
              <a:t>yolov7</a:t>
            </a:r>
            <a:r>
              <a:rPr lang="ko-KR" altLang="en-US" dirty="0"/>
              <a:t>을 비롯해 다양한 모델을  써보았으나 사이즈가 커 처리속도가 상당히 </a:t>
            </a:r>
            <a:r>
              <a:rPr lang="ko-KR" altLang="en-US" dirty="0" err="1"/>
              <a:t>느렸습니다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Yolov3</a:t>
            </a:r>
            <a:r>
              <a:rPr lang="ko-KR" altLang="en-US" dirty="0"/>
              <a:t>의 경우에는 </a:t>
            </a:r>
            <a:r>
              <a:rPr lang="en-US" altLang="ko-KR" dirty="0"/>
              <a:t>darknet</a:t>
            </a:r>
            <a:r>
              <a:rPr lang="ko-KR" altLang="en-US" dirty="0"/>
              <a:t> 기반 </a:t>
            </a:r>
            <a:r>
              <a:rPr lang="en-US" altLang="ko-KR" dirty="0"/>
              <a:t>framework</a:t>
            </a:r>
            <a:r>
              <a:rPr lang="ko-KR" altLang="en-US" dirty="0"/>
              <a:t>를 사용하는데</a:t>
            </a:r>
            <a:r>
              <a:rPr lang="en-US" altLang="ko-KR" dirty="0"/>
              <a:t>, C</a:t>
            </a:r>
            <a:r>
              <a:rPr lang="ko-KR" altLang="en-US" dirty="0"/>
              <a:t>언어 기반이기 때문에 저희 기준에서 친화적이지 않다고 느꼈습니다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dirty="0"/>
              <a:t>yolo </a:t>
            </a:r>
            <a:r>
              <a:rPr lang="ko-KR" altLang="en-US" dirty="0"/>
              <a:t>중에서도 친화적이고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사이즈</a:t>
            </a:r>
            <a:r>
              <a:rPr lang="ko-KR" altLang="en-US" dirty="0"/>
              <a:t>와 성능이</a:t>
            </a:r>
            <a:r>
              <a:rPr dirty="0"/>
              <a:t> </a:t>
            </a:r>
            <a:r>
              <a:rPr lang="ko-KR" altLang="en-US" dirty="0"/>
              <a:t>적절한 </a:t>
            </a:r>
            <a:r>
              <a:rPr lang="en-US" altLang="ko-KR" dirty="0"/>
              <a:t>v</a:t>
            </a:r>
            <a:r>
              <a:rPr dirty="0"/>
              <a:t>5m </a:t>
            </a:r>
            <a:r>
              <a:rPr lang="ko-KR" altLang="en-US" dirty="0"/>
              <a:t>과 </a:t>
            </a:r>
            <a:r>
              <a:rPr lang="en-US" altLang="ko-KR" dirty="0"/>
              <a:t>v5l</a:t>
            </a:r>
            <a:r>
              <a:rPr lang="ko-KR" altLang="en-US" dirty="0"/>
              <a:t>로 </a:t>
            </a:r>
            <a:r>
              <a:rPr lang="en-US" altLang="ko-KR" dirty="0"/>
              <a:t>train</a:t>
            </a:r>
            <a:r>
              <a:rPr lang="ko-KR" altLang="en-US" dirty="0"/>
              <a:t>을 한 뒤 이를 </a:t>
            </a:r>
            <a:r>
              <a:rPr lang="en-US" altLang="ko-KR" dirty="0"/>
              <a:t>ensemble</a:t>
            </a:r>
            <a:r>
              <a:rPr lang="ko-KR" altLang="en-US" dirty="0"/>
              <a:t>하여 </a:t>
            </a:r>
            <a:r>
              <a:rPr lang="en-US" altLang="ko-KR" dirty="0"/>
              <a:t>detection</a:t>
            </a:r>
            <a:r>
              <a:rPr lang="ko-KR" altLang="en-US" dirty="0"/>
              <a:t>을 진행하기로 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다음은 저희가 판단한 </a:t>
            </a:r>
            <a:r>
              <a:rPr lang="en-US" altLang="ko-KR" dirty="0"/>
              <a:t>train </a:t>
            </a:r>
            <a:r>
              <a:rPr lang="ko-KR" altLang="en-US" dirty="0"/>
              <a:t>과정에서 각 </a:t>
            </a:r>
            <a:r>
              <a:rPr lang="en-US" altLang="ko-KR" dirty="0"/>
              <a:t>dataset</a:t>
            </a:r>
            <a:r>
              <a:rPr lang="ko-KR" altLang="en-US" dirty="0"/>
              <a:t>의 역할입니다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처음에는 </a:t>
            </a:r>
            <a:r>
              <a:rPr lang="en-US" altLang="ko-KR" dirty="0"/>
              <a:t>background</a:t>
            </a:r>
            <a:r>
              <a:rPr lang="ko-KR" altLang="en-US" dirty="0"/>
              <a:t>를 </a:t>
            </a:r>
            <a:r>
              <a:rPr lang="en-US" altLang="ko-KR" dirty="0"/>
              <a:t>train</a:t>
            </a:r>
            <a:r>
              <a:rPr lang="ko-KR" altLang="en-US" dirty="0"/>
              <a:t>에 포함시키지 않고 </a:t>
            </a:r>
            <a:r>
              <a:rPr lang="en-US" altLang="ko-KR" dirty="0"/>
              <a:t>train</a:t>
            </a:r>
            <a:r>
              <a:rPr lang="ko-KR" altLang="en-US" dirty="0"/>
              <a:t>을 진행하였으나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today.co.kr/news/view/186099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제목 1"/>
          <p:cNvSpPr txBox="1">
            <a:spLocks noGrp="1"/>
          </p:cNvSpPr>
          <p:nvPr>
            <p:ph type="ctrTitle"/>
          </p:nvPr>
        </p:nvSpPr>
        <p:spPr>
          <a:xfrm>
            <a:off x="1202266" y="767644"/>
            <a:ext cx="9787467" cy="312614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b="1" i="0" dirty="0">
                <a:solidFill>
                  <a:srgbClr val="202124"/>
                </a:solidFill>
                <a:effectLst/>
                <a:latin typeface="docs-Roboto"/>
              </a:rPr>
              <a:t>딥러닝 기반 </a:t>
            </a:r>
            <a:r>
              <a:rPr lang="ko-KR" altLang="en-US" b="1" i="0" dirty="0" err="1">
                <a:solidFill>
                  <a:srgbClr val="202124"/>
                </a:solidFill>
                <a:effectLst/>
                <a:latin typeface="docs-Roboto"/>
              </a:rPr>
              <a:t>무인판매대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docs-Roboto"/>
              </a:rPr>
              <a:t> 상품인식 경진대회 최종 보고서</a:t>
            </a:r>
            <a:br>
              <a:rPr lang="en-US" b="1" dirty="0"/>
            </a:br>
            <a:endParaRPr b="1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7225EC05-ADA4-F9FA-20B7-A426DC75A987}"/>
              </a:ext>
            </a:extLst>
          </p:cNvPr>
          <p:cNvSpPr txBox="1">
            <a:spLocks/>
          </p:cNvSpPr>
          <p:nvPr/>
        </p:nvSpPr>
        <p:spPr>
          <a:xfrm>
            <a:off x="1524000" y="3981368"/>
            <a:ext cx="9144000" cy="165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altLang="ko-KR" b="1" dirty="0"/>
              <a:t>&lt;</a:t>
            </a:r>
            <a:r>
              <a:rPr lang="ko-KR" altLang="en-US" b="1" dirty="0" err="1"/>
              <a:t>재료코딩왜안해</a:t>
            </a:r>
            <a:r>
              <a:rPr lang="en-US" altLang="ko-KR" b="1" dirty="0"/>
              <a:t>&gt;</a:t>
            </a:r>
          </a:p>
          <a:p>
            <a:pPr hangingPunct="1"/>
            <a:endParaRPr lang="en-US" altLang="ko-KR" dirty="0"/>
          </a:p>
          <a:p>
            <a:pPr hangingPunct="1"/>
            <a:r>
              <a:rPr lang="ko-KR" altLang="en-US" dirty="0"/>
              <a:t>김미르 이건우 이종호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  <p:sp>
        <p:nvSpPr>
          <p:cNvPr id="137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5165524" y="2219788"/>
            <a:ext cx="2263885" cy="52955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>
              <a:lnSpc>
                <a:spcPct val="81000"/>
              </a:lnSpc>
              <a:buSzTx/>
              <a:buNone/>
              <a:defRPr sz="3600"/>
            </a:lvl1pPr>
          </a:lstStyle>
          <a:p>
            <a:r>
              <a:rPr lang="en-US" b="1" dirty="0"/>
              <a:t>Ensemble!</a:t>
            </a:r>
            <a:endParaRPr b="1" dirty="0"/>
          </a:p>
        </p:txBody>
      </p:sp>
      <p:pic>
        <p:nvPicPr>
          <p:cNvPr id="138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560" y="2616610"/>
            <a:ext cx="7886701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직사각형 4"/>
          <p:cNvSpPr/>
          <p:nvPr/>
        </p:nvSpPr>
        <p:spPr>
          <a:xfrm>
            <a:off x="4782023" y="2882081"/>
            <a:ext cx="3030888" cy="2802193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1" y="1944108"/>
            <a:ext cx="3327537" cy="249565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화살표: 아래쪽 6"/>
          <p:cNvSpPr/>
          <p:nvPr/>
        </p:nvSpPr>
        <p:spPr>
          <a:xfrm>
            <a:off x="1932927" y="4690483"/>
            <a:ext cx="678426" cy="63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extBox 11"/>
          <p:cNvSpPr txBox="1"/>
          <p:nvPr/>
        </p:nvSpPr>
        <p:spPr>
          <a:xfrm>
            <a:off x="939225" y="5577730"/>
            <a:ext cx="28873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/>
              <a:t>L</a:t>
            </a:r>
            <a:r>
              <a:rPr dirty="0"/>
              <a:t>ocalization + </a:t>
            </a:r>
            <a:r>
              <a:rPr lang="en-US" dirty="0"/>
              <a:t>C</a:t>
            </a:r>
            <a:r>
              <a:rPr dirty="0"/>
              <a:t>omplicate</a:t>
            </a:r>
            <a:r>
              <a:rPr lang="en-US" dirty="0"/>
              <a:t>d</a:t>
            </a:r>
            <a:r>
              <a:rPr dirty="0"/>
              <a:t> </a:t>
            </a:r>
            <a:r>
              <a:rPr lang="en-US" dirty="0"/>
              <a:t>C</a:t>
            </a:r>
            <a:r>
              <a:rPr dirty="0"/>
              <a:t>lassification</a:t>
            </a:r>
          </a:p>
        </p:txBody>
      </p:sp>
      <p:pic>
        <p:nvPicPr>
          <p:cNvPr id="146" name="그림 3" descr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63" y="1949075"/>
            <a:ext cx="3327537" cy="2495653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화살표: 아래쪽 8"/>
          <p:cNvSpPr/>
          <p:nvPr/>
        </p:nvSpPr>
        <p:spPr>
          <a:xfrm>
            <a:off x="5774318" y="4690483"/>
            <a:ext cx="678426" cy="63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TextBox 2"/>
          <p:cNvSpPr txBox="1"/>
          <p:nvPr/>
        </p:nvSpPr>
        <p:spPr>
          <a:xfrm>
            <a:off x="4559051" y="5598241"/>
            <a:ext cx="31089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/>
              <a:t>Image </a:t>
            </a:r>
            <a:r>
              <a:rPr lang="en-US" dirty="0"/>
              <a:t>C</a:t>
            </a:r>
            <a:r>
              <a:rPr dirty="0"/>
              <a:t>lassification</a:t>
            </a:r>
          </a:p>
        </p:txBody>
      </p:sp>
      <p:pic>
        <p:nvPicPr>
          <p:cNvPr id="149" name="그림 5" descr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092" y="1971971"/>
            <a:ext cx="3327537" cy="246779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화살표: 아래쪽 10"/>
          <p:cNvSpPr/>
          <p:nvPr/>
        </p:nvSpPr>
        <p:spPr>
          <a:xfrm>
            <a:off x="9580648" y="4690483"/>
            <a:ext cx="678426" cy="63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TextBox 7"/>
          <p:cNvSpPr txBox="1"/>
          <p:nvPr/>
        </p:nvSpPr>
        <p:spPr>
          <a:xfrm>
            <a:off x="8365380" y="5598242"/>
            <a:ext cx="31089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Negative Training Data</a:t>
            </a:r>
          </a:p>
        </p:txBody>
      </p:sp>
      <p:sp>
        <p:nvSpPr>
          <p:cNvPr id="152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  <p:pic>
        <p:nvPicPr>
          <p:cNvPr id="157" name="그림 15" descr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764" y="1804588"/>
            <a:ext cx="3986937" cy="3577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그림 16" descr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99" y="2077309"/>
            <a:ext cx="4347824" cy="3337589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화살표: 오른쪽 17"/>
          <p:cNvSpPr/>
          <p:nvPr/>
        </p:nvSpPr>
        <p:spPr>
          <a:xfrm>
            <a:off x="5823573" y="3443111"/>
            <a:ext cx="848121" cy="251178"/>
          </a:xfrm>
          <a:prstGeom prst="rightArrow">
            <a:avLst>
              <a:gd name="adj1" fmla="val 50000"/>
              <a:gd name="adj2" fmla="val 45506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TextBox 19"/>
          <p:cNvSpPr txBox="1"/>
          <p:nvPr/>
        </p:nvSpPr>
        <p:spPr>
          <a:xfrm>
            <a:off x="7260320" y="5665079"/>
            <a:ext cx="434782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rPr dirty="0"/>
              <a:t>Importance of Background </a:t>
            </a:r>
            <a:r>
              <a:rPr lang="en-US" dirty="0"/>
              <a:t>I</a:t>
            </a:r>
            <a:r>
              <a:rPr dirty="0"/>
              <a:t>mages</a:t>
            </a:r>
          </a:p>
        </p:txBody>
      </p:sp>
      <p:sp>
        <p:nvSpPr>
          <p:cNvPr id="161" name="직선 연결선 21"/>
          <p:cNvSpPr/>
          <p:nvPr/>
        </p:nvSpPr>
        <p:spPr>
          <a:xfrm flipH="1">
            <a:off x="7285570" y="1652028"/>
            <a:ext cx="3883048" cy="3883047"/>
          </a:xfrm>
          <a:prstGeom prst="lin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2" name="직선 연결선 21"/>
          <p:cNvSpPr/>
          <p:nvPr/>
        </p:nvSpPr>
        <p:spPr>
          <a:xfrm>
            <a:off x="7467955" y="1630114"/>
            <a:ext cx="3932555" cy="3932556"/>
          </a:xfrm>
          <a:prstGeom prst="lin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8" y="2258915"/>
            <a:ext cx="8344126" cy="313228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2383861" y="1829726"/>
            <a:ext cx="7424278" cy="613288"/>
          </a:xfrm>
          <a:prstGeom prst="rect">
            <a:avLst/>
          </a:prstGeom>
        </p:spPr>
        <p:txBody>
          <a:bodyPr/>
          <a:lstStyle>
            <a:lvl1pPr marL="226313" indent="-226313" defTabSz="905255">
              <a:spcBef>
                <a:spcPts val="900"/>
              </a:spcBef>
              <a:defRPr sz="1782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Noise or Signal: The Role of Backgrounds in Image Classification</a:t>
            </a:r>
          </a:p>
        </p:txBody>
      </p:sp>
      <p:sp>
        <p:nvSpPr>
          <p:cNvPr id="169" name="TextBox 6"/>
          <p:cNvSpPr txBox="1"/>
          <p:nvPr/>
        </p:nvSpPr>
        <p:spPr>
          <a:xfrm>
            <a:off x="3895049" y="5678301"/>
            <a:ext cx="434782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rPr dirty="0"/>
              <a:t>Importance of Background </a:t>
            </a:r>
            <a:r>
              <a:rPr lang="en-US" dirty="0"/>
              <a:t>I</a:t>
            </a:r>
            <a:r>
              <a:rPr dirty="0"/>
              <a:t>mages</a:t>
            </a:r>
          </a:p>
        </p:txBody>
      </p:sp>
      <p:sp>
        <p:nvSpPr>
          <p:cNvPr id="170" name="직사각형 7"/>
          <p:cNvSpPr/>
          <p:nvPr/>
        </p:nvSpPr>
        <p:spPr>
          <a:xfrm>
            <a:off x="2274017" y="5007954"/>
            <a:ext cx="7386178" cy="425225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TextBox 8"/>
          <p:cNvSpPr txBox="1"/>
          <p:nvPr/>
        </p:nvSpPr>
        <p:spPr>
          <a:xfrm>
            <a:off x="3182036" y="6535879"/>
            <a:ext cx="868705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t>Xiao, Kai, Logan Engstrom, Andrew Ilyas, and Aleksander Madry. "Noise or Signal: The Role of Image Backgrounds in Object Recognition." (2020). Web.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3E0B37-6ED1-0B3A-810E-B9E9414CC4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90" y="2187814"/>
            <a:ext cx="4636626" cy="351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81" y="2187813"/>
            <a:ext cx="4646277" cy="351930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타원 8"/>
          <p:cNvSpPr/>
          <p:nvPr/>
        </p:nvSpPr>
        <p:spPr>
          <a:xfrm>
            <a:off x="923724" y="3231908"/>
            <a:ext cx="1516285" cy="2659606"/>
          </a:xfrm>
          <a:prstGeom prst="ellipse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타원 9"/>
          <p:cNvSpPr/>
          <p:nvPr/>
        </p:nvSpPr>
        <p:spPr>
          <a:xfrm rot="19852394">
            <a:off x="6963872" y="2692986"/>
            <a:ext cx="2025709" cy="3129215"/>
          </a:xfrm>
          <a:prstGeom prst="ellipse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8038AFC-7043-1370-CC7A-A06A70FF66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94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5367349" y="2571025"/>
            <a:ext cx="1457302" cy="626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/>
            </a:lvl1pPr>
          </a:lstStyle>
          <a:p>
            <a:r>
              <a:rPr dirty="0"/>
              <a:t>Criterion</a:t>
            </a:r>
          </a:p>
        </p:txBody>
      </p:sp>
      <p:sp>
        <p:nvSpPr>
          <p:cNvPr id="200" name="내용 개체 틀 2"/>
          <p:cNvSpPr txBox="1"/>
          <p:nvPr/>
        </p:nvSpPr>
        <p:spPr>
          <a:xfrm>
            <a:off x="3467001" y="3083325"/>
            <a:ext cx="5257994" cy="62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81000"/>
              </a:lnSpc>
              <a:spcBef>
                <a:spcPts val="1000"/>
              </a:spcBef>
              <a:defRPr b="1"/>
            </a:lvl1pPr>
          </a:lstStyle>
          <a:p>
            <a:r>
              <a:rPr dirty="0"/>
              <a:t>Count! </a:t>
            </a:r>
            <a:r>
              <a:rPr lang="en-US" dirty="0"/>
              <a:t>A</a:t>
            </a:r>
            <a:r>
              <a:rPr dirty="0"/>
              <a:t>mount of Detected Camera</a:t>
            </a:r>
          </a:p>
        </p:txBody>
      </p:sp>
      <p:graphicFrame>
        <p:nvGraphicFramePr>
          <p:cNvPr id="201" name="표 10"/>
          <p:cNvGraphicFramePr/>
          <p:nvPr>
            <p:extLst>
              <p:ext uri="{D42A27DB-BD31-4B8C-83A1-F6EECF244321}">
                <p14:modId xmlns:p14="http://schemas.microsoft.com/office/powerpoint/2010/main" val="2978006433"/>
              </p:ext>
            </p:extLst>
          </p:nvPr>
        </p:nvGraphicFramePr>
        <p:xfrm>
          <a:off x="1568068" y="3944985"/>
          <a:ext cx="9363921" cy="7416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37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7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7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77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Cameras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E</a:t>
                      </a:r>
                      <a:r>
                        <a:rPr dirty="0"/>
                        <a:t>xistence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0%!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Could..?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Pretty well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Should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Must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No doubts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AA25229B-82A8-AA3F-9BB8-ABAA4CCA2F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94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456C45C-432B-F493-662D-FDBD5DAB6A7D}"/>
              </a:ext>
            </a:extLst>
          </p:cNvPr>
          <p:cNvSpPr txBox="1">
            <a:spLocks/>
          </p:cNvSpPr>
          <p:nvPr/>
        </p:nvSpPr>
        <p:spPr>
          <a:xfrm>
            <a:off x="5367347" y="5198928"/>
            <a:ext cx="1457302" cy="62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dirty="0">
                <a:solidFill>
                  <a:srgbClr val="FF0000"/>
                </a:solidFill>
              </a:rPr>
              <a:t>Discrete!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3"/>
          <p:cNvSpPr txBox="1"/>
          <p:nvPr/>
        </p:nvSpPr>
        <p:spPr>
          <a:xfrm>
            <a:off x="10123555" y="1492882"/>
            <a:ext cx="183054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Row: frame</a:t>
            </a:r>
          </a:p>
          <a:p>
            <a:pPr>
              <a:defRPr sz="1600"/>
            </a:pPr>
            <a:r>
              <a:t>Column : Class</a:t>
            </a:r>
          </a:p>
        </p:txBody>
      </p:sp>
      <p:pic>
        <p:nvPicPr>
          <p:cNvPr id="205" name="그림 19" descr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174" y="1545498"/>
            <a:ext cx="662998" cy="484674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사각형: 둥근 모서리 15"/>
          <p:cNvSpPr/>
          <p:nvPr/>
        </p:nvSpPr>
        <p:spPr>
          <a:xfrm>
            <a:off x="8669102" y="2304145"/>
            <a:ext cx="859140" cy="1422904"/>
          </a:xfrm>
          <a:prstGeom prst="roundRect">
            <a:avLst>
              <a:gd name="adj" fmla="val 16667"/>
            </a:avLst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7" name="그림 21" descr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260" y="1751255"/>
            <a:ext cx="662997" cy="4435225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사각형: 둥근 모서리 14"/>
          <p:cNvSpPr/>
          <p:nvPr/>
        </p:nvSpPr>
        <p:spPr>
          <a:xfrm>
            <a:off x="2371778" y="3489567"/>
            <a:ext cx="1088021" cy="2092125"/>
          </a:xfrm>
          <a:prstGeom prst="roundRect">
            <a:avLst>
              <a:gd name="adj" fmla="val 16667"/>
            </a:avLst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TextBox 22"/>
          <p:cNvSpPr txBox="1"/>
          <p:nvPr/>
        </p:nvSpPr>
        <p:spPr>
          <a:xfrm>
            <a:off x="4832780" y="4073964"/>
            <a:ext cx="3340762" cy="923330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/>
            </a:pPr>
            <a:r>
              <a:rPr dirty="0"/>
              <a:t>Left</a:t>
            </a:r>
            <a:r>
              <a:rPr lang="en-US" dirty="0"/>
              <a:t>   </a:t>
            </a:r>
            <a:r>
              <a:rPr dirty="0"/>
              <a:t>: might exist</a:t>
            </a:r>
            <a:endParaRPr lang="en-US" dirty="0"/>
          </a:p>
          <a:p>
            <a:pPr>
              <a:defRPr b="1"/>
            </a:pPr>
            <a:endParaRPr dirty="0"/>
          </a:p>
          <a:p>
            <a:pPr>
              <a:defRPr b="1"/>
            </a:pPr>
            <a:r>
              <a:rPr dirty="0"/>
              <a:t>Right : might not exist</a:t>
            </a:r>
          </a:p>
        </p:txBody>
      </p:sp>
      <p:sp>
        <p:nvSpPr>
          <p:cNvPr id="210" name="TextBox 23"/>
          <p:cNvSpPr txBox="1"/>
          <p:nvPr/>
        </p:nvSpPr>
        <p:spPr>
          <a:xfrm>
            <a:off x="3755389" y="1910726"/>
            <a:ext cx="3824520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/>
              <a:t>Problems </a:t>
            </a:r>
          </a:p>
          <a:p>
            <a:pPr>
              <a:defRPr b="1"/>
            </a:pPr>
            <a:endParaRPr dirty="0"/>
          </a:p>
          <a:p>
            <a:pPr marL="285750" indent="-285750">
              <a:buSzPct val="100000"/>
              <a:buFont typeface="Wingdings" panose="05000000000000000000" pitchFamily="2" charset="2"/>
              <a:buChar char="Ø"/>
              <a:defRPr b="1"/>
            </a:pPr>
            <a:r>
              <a:rPr dirty="0"/>
              <a:t>0,1,2,3,4,5 too discrete</a:t>
            </a:r>
          </a:p>
          <a:p>
            <a:pPr marL="285750" indent="-285750">
              <a:buSzPct val="100000"/>
              <a:buChar char="à"/>
              <a:defRPr b="1"/>
            </a:pPr>
            <a:endParaRPr dirty="0"/>
          </a:p>
          <a:p>
            <a:pPr marL="285750" indent="-285750">
              <a:buSzPct val="100000"/>
              <a:buFont typeface="Wingdings" panose="05000000000000000000" pitchFamily="2" charset="2"/>
              <a:buChar char="Ø"/>
              <a:defRPr b="1"/>
            </a:pPr>
            <a:r>
              <a:rPr dirty="0"/>
              <a:t>Noise affects a lot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007DADC-E6DE-65D5-68B7-4BE23771B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94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  <p:pic>
        <p:nvPicPr>
          <p:cNvPr id="221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57" y="3724380"/>
            <a:ext cx="5281119" cy="233954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Box 3"/>
          <p:cNvSpPr txBox="1"/>
          <p:nvPr/>
        </p:nvSpPr>
        <p:spPr>
          <a:xfrm>
            <a:off x="1206885" y="2011680"/>
            <a:ext cx="10047062" cy="245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600" b="1"/>
            </a:pPr>
            <a:r>
              <a:t>Bi-Directions RNN Concepts</a:t>
            </a:r>
          </a:p>
          <a:p>
            <a:pPr algn="ctr">
              <a:defRPr sz="2600" b="1"/>
            </a:pPr>
            <a:endParaRPr/>
          </a:p>
          <a:p>
            <a:pPr algn="ctr">
              <a:defRPr sz="2600" b="1"/>
            </a:pPr>
            <a:r>
              <a:t>To find Recent value , Use Past/Future Value</a:t>
            </a:r>
          </a:p>
          <a:p>
            <a:pPr algn="ctr">
              <a:defRPr sz="2600" b="1"/>
            </a:pPr>
            <a:endParaRPr/>
          </a:p>
          <a:p>
            <a:pPr algn="ctr">
              <a:defRPr sz="2600" b="1"/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내용 개체 틀 6"/>
          <p:cNvSpPr txBox="1">
            <a:spLocks noGrp="1"/>
          </p:cNvSpPr>
          <p:nvPr>
            <p:ph type="body" idx="1"/>
          </p:nvPr>
        </p:nvSpPr>
        <p:spPr>
          <a:xfrm>
            <a:off x="3037701" y="1844317"/>
            <a:ext cx="6116598" cy="4142954"/>
          </a:xfrm>
          <a:prstGeom prst="rect">
            <a:avLst/>
          </a:prstGeom>
          <a:ln w="9525">
            <a:noFill/>
            <a:round/>
          </a:ln>
        </p:spPr>
        <p:txBody>
          <a:bodyPr/>
          <a:lstStyle/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400"/>
            </a:pPr>
            <a:r>
              <a:rPr sz="2200" dirty="0"/>
              <a:t>1 frame = 1/30 sec</a:t>
            </a:r>
          </a:p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400"/>
            </a:pPr>
            <a:r>
              <a:rPr sz="2200" dirty="0"/>
              <a:t>For “Real-Time </a:t>
            </a:r>
            <a:r>
              <a:rPr lang="en-US" sz="2200" dirty="0"/>
              <a:t>D</a:t>
            </a:r>
            <a:r>
              <a:rPr sz="2200" dirty="0"/>
              <a:t>etection”</a:t>
            </a:r>
          </a:p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688"/>
            </a:pPr>
            <a:endParaRPr sz="2200" dirty="0"/>
          </a:p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400"/>
            </a:pPr>
            <a:r>
              <a:rPr sz="2200" dirty="0"/>
              <a:t>We could use “future values” until </a:t>
            </a:r>
            <a:endParaRPr lang="en-US" sz="2200" dirty="0"/>
          </a:p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400"/>
            </a:pPr>
            <a:endParaRPr sz="2400" dirty="0"/>
          </a:p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400"/>
            </a:pPr>
            <a:r>
              <a:rPr b="1" dirty="0">
                <a:solidFill>
                  <a:srgbClr val="FF0000"/>
                </a:solidFill>
              </a:rPr>
              <a:t>“</a:t>
            </a:r>
            <a:r>
              <a:rPr lang="en-US" sz="3167" b="1" dirty="0">
                <a:solidFill>
                  <a:srgbClr val="FF0000"/>
                </a:solidFill>
              </a:rPr>
              <a:t>H</a:t>
            </a:r>
            <a:r>
              <a:rPr sz="3167" b="1" dirty="0">
                <a:solidFill>
                  <a:srgbClr val="FF0000"/>
                </a:solidFill>
              </a:rPr>
              <a:t>uman </a:t>
            </a:r>
            <a:r>
              <a:rPr lang="en-US" sz="3167" b="1" dirty="0">
                <a:solidFill>
                  <a:srgbClr val="FF0000"/>
                </a:solidFill>
              </a:rPr>
              <a:t>R</a:t>
            </a:r>
            <a:r>
              <a:rPr sz="3167" b="1" dirty="0">
                <a:solidFill>
                  <a:srgbClr val="FF0000"/>
                </a:solidFill>
              </a:rPr>
              <a:t>ecognizable </a:t>
            </a:r>
            <a:r>
              <a:rPr lang="en-US" sz="3167" b="1" dirty="0">
                <a:solidFill>
                  <a:srgbClr val="FF0000"/>
                </a:solidFill>
              </a:rPr>
              <a:t>L</a:t>
            </a:r>
            <a:r>
              <a:rPr sz="3167" b="1" dirty="0">
                <a:solidFill>
                  <a:srgbClr val="FF0000"/>
                </a:solidFill>
              </a:rPr>
              <a:t>atency</a:t>
            </a:r>
            <a:r>
              <a:rPr b="1" dirty="0">
                <a:solidFill>
                  <a:srgbClr val="FF0000"/>
                </a:solidFill>
              </a:rPr>
              <a:t>”</a:t>
            </a:r>
          </a:p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688"/>
            </a:pPr>
            <a:endParaRPr dirty="0"/>
          </a:p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400"/>
            </a:pPr>
            <a:r>
              <a:rPr sz="2500" dirty="0"/>
              <a:t>R</a:t>
            </a:r>
            <a:r>
              <a:rPr sz="2500" baseline="-25791" dirty="0"/>
              <a:t>t+1,</a:t>
            </a:r>
            <a:r>
              <a:rPr sz="2500" dirty="0"/>
              <a:t> R</a:t>
            </a:r>
            <a:r>
              <a:rPr sz="2500" baseline="-25791" dirty="0"/>
              <a:t>t+2 ,</a:t>
            </a:r>
            <a:r>
              <a:rPr sz="2500" dirty="0"/>
              <a:t> R</a:t>
            </a:r>
            <a:r>
              <a:rPr sz="2500" baseline="-25791" dirty="0"/>
              <a:t>t+3, </a:t>
            </a:r>
            <a:r>
              <a:rPr sz="2500" dirty="0"/>
              <a:t>R</a:t>
            </a:r>
            <a:r>
              <a:rPr sz="2500" baseline="-25791" dirty="0"/>
              <a:t>t+4, …  </a:t>
            </a:r>
          </a:p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688"/>
            </a:pPr>
            <a:endParaRPr sz="2200" baseline="-25791" dirty="0"/>
          </a:p>
          <a:p>
            <a:pPr marL="0" indent="0" defTabSz="877823">
              <a:lnSpc>
                <a:spcPct val="81000"/>
              </a:lnSpc>
              <a:spcBef>
                <a:spcPts val="900"/>
              </a:spcBef>
              <a:buSzTx/>
              <a:buNone/>
              <a:defRPr sz="2400"/>
            </a:pPr>
            <a:r>
              <a:rPr sz="1800" dirty="0"/>
              <a:t>(in the end, we just use R</a:t>
            </a:r>
            <a:r>
              <a:rPr sz="1800" baseline="-25791" dirty="0"/>
              <a:t>t+1 , </a:t>
            </a:r>
            <a:r>
              <a:rPr sz="1800" dirty="0"/>
              <a:t>R</a:t>
            </a:r>
            <a:r>
              <a:rPr sz="1800" baseline="-25791" dirty="0"/>
              <a:t>t-1 </a:t>
            </a:r>
            <a:r>
              <a:rPr sz="1800" dirty="0"/>
              <a:t>Values)</a:t>
            </a:r>
          </a:p>
        </p:txBody>
      </p:sp>
      <p:sp>
        <p:nvSpPr>
          <p:cNvPr id="2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그룹"/>
          <p:cNvGrpSpPr/>
          <p:nvPr/>
        </p:nvGrpSpPr>
        <p:grpSpPr>
          <a:xfrm>
            <a:off x="1946167" y="1671219"/>
            <a:ext cx="8864085" cy="3888584"/>
            <a:chOff x="0" y="0"/>
            <a:chExt cx="8864084" cy="3888582"/>
          </a:xfrm>
        </p:grpSpPr>
        <p:pic>
          <p:nvPicPr>
            <p:cNvPr id="234" name="그림 41" descr="그림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58092" cy="120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33" y="1133627"/>
              <a:ext cx="745626" cy="745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33" y="659352"/>
              <a:ext cx="745626" cy="74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2343" y="2426671"/>
              <a:ext cx="745626" cy="745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7611" y="2426671"/>
              <a:ext cx="745626" cy="745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771" y="1133627"/>
              <a:ext cx="745625" cy="745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771" y="659352"/>
              <a:ext cx="745625" cy="74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4680" y="1117643"/>
              <a:ext cx="745625" cy="74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4680" y="643368"/>
              <a:ext cx="745625" cy="74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614" y="1117643"/>
              <a:ext cx="745626" cy="74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614" y="643368"/>
              <a:ext cx="745626" cy="74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9072" y="1133627"/>
              <a:ext cx="745626" cy="745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내용 개체 틀 4" descr="내용 개체 틀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2343" y="1117643"/>
              <a:ext cx="745626" cy="74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내용 개체 틀 4" descr="내용 개체 틀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751" y="2426671"/>
              <a:ext cx="745625" cy="745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내용 개체 틀 4" descr="내용 개체 틀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0965" y="2426671"/>
              <a:ext cx="745625" cy="745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내용 개체 틀 4" descr="내용 개체 틀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2879" y="2426671"/>
              <a:ext cx="745626" cy="745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내용 개체 틀 4" descr="내용 개체 틀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0637" y="2426671"/>
              <a:ext cx="896926" cy="896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그림 49" descr="그림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4428" y="0"/>
              <a:ext cx="2058092" cy="120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그림 50" descr="그림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8155" y="0"/>
              <a:ext cx="2058092" cy="120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그림 51" descr="그림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691" y="554240"/>
              <a:ext cx="2058092" cy="120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그림 52" descr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7910" y="550917"/>
              <a:ext cx="2058092" cy="120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그림 53" descr="그림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0637" y="0"/>
              <a:ext cx="2058092" cy="120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그림 54" descr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9391" y="1819024"/>
              <a:ext cx="2058092" cy="1208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그림 55" descr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6636" y="1808039"/>
              <a:ext cx="2058092" cy="120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화살표: 오른쪽 56"/>
            <p:cNvSpPr/>
            <p:nvPr/>
          </p:nvSpPr>
          <p:spPr>
            <a:xfrm>
              <a:off x="159151" y="3387550"/>
              <a:ext cx="8097264" cy="23678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D0D0D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TextBox 57"/>
            <p:cNvSpPr txBox="1"/>
            <p:nvPr/>
          </p:nvSpPr>
          <p:spPr>
            <a:xfrm>
              <a:off x="7218520" y="3586190"/>
              <a:ext cx="1645565" cy="302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r>
                <a:t>Frame axis</a:t>
              </a:r>
            </a:p>
          </p:txBody>
        </p:sp>
      </p:grpSp>
      <p:sp>
        <p:nvSpPr>
          <p:cNvPr id="262" name="TextBox 65"/>
          <p:cNvSpPr txBox="1"/>
          <p:nvPr/>
        </p:nvSpPr>
        <p:spPr>
          <a:xfrm>
            <a:off x="3237584" y="5785763"/>
            <a:ext cx="571683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700" b="1"/>
            </a:lvl1pPr>
          </a:lstStyle>
          <a:p>
            <a:r>
              <a:t>Adjacent frame must affect recent frame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68EB586-3E92-633C-75BB-0A19C0A7A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/>
              <a:t>Index</a:t>
            </a:r>
          </a:p>
        </p:txBody>
      </p:sp>
      <p:sp>
        <p:nvSpPr>
          <p:cNvPr id="98" name="내용 개체 틀 2"/>
          <p:cNvSpPr txBox="1">
            <a:spLocks noGrp="1"/>
          </p:cNvSpPr>
          <p:nvPr>
            <p:ph type="body" idx="1"/>
          </p:nvPr>
        </p:nvSpPr>
        <p:spPr>
          <a:xfrm>
            <a:off x="838199" y="2093533"/>
            <a:ext cx="3432859" cy="4351339"/>
          </a:xfrm>
          <a:prstGeom prst="rect">
            <a:avLst/>
          </a:prstGeom>
        </p:spPr>
        <p:txBody>
          <a:bodyPr/>
          <a:lstStyle/>
          <a:p>
            <a:pPr marL="457200" indent="-457200">
              <a:buSzTx/>
              <a:buAutoNum type="arabicPeriod"/>
              <a:defRPr sz="2000"/>
            </a:pPr>
            <a:r>
              <a:rPr lang="en-US" sz="2400" b="1" dirty="0"/>
              <a:t>Introduction</a:t>
            </a:r>
          </a:p>
          <a:p>
            <a:pPr marL="457200" indent="-457200">
              <a:buSzTx/>
              <a:buAutoNum type="arabicPeriod"/>
              <a:defRPr sz="2000"/>
            </a:pPr>
            <a:endParaRPr lang="en-US" dirty="0"/>
          </a:p>
          <a:p>
            <a:pPr marL="457200" indent="-457200">
              <a:buSzTx/>
              <a:buAutoNum type="arabicPeriod"/>
              <a:defRPr sz="2000"/>
            </a:pPr>
            <a:endParaRPr dirty="0"/>
          </a:p>
          <a:p>
            <a:pPr>
              <a:buFontTx/>
              <a:buChar char="-"/>
              <a:defRPr sz="2000"/>
            </a:pPr>
            <a:r>
              <a:rPr lang="en-US" altLang="ko-KR" dirty="0"/>
              <a:t>Purpose</a:t>
            </a:r>
          </a:p>
          <a:p>
            <a:pPr>
              <a:buFontTx/>
              <a:buChar char="-"/>
              <a:defRPr sz="2000"/>
            </a:pPr>
            <a:endParaRPr lang="en-US" altLang="ko-KR" dirty="0"/>
          </a:p>
          <a:p>
            <a:pPr>
              <a:buFontTx/>
              <a:buChar char="-"/>
              <a:defRPr sz="2000"/>
            </a:pPr>
            <a:r>
              <a:rPr lang="en-US" altLang="ko-KR" dirty="0"/>
              <a:t>Dataset </a:t>
            </a:r>
          </a:p>
          <a:p>
            <a:pPr>
              <a:buFontTx/>
              <a:buChar char="-"/>
              <a:defRPr sz="2000"/>
            </a:pPr>
            <a:endParaRPr lang="ko-KR" altLang="en-US" dirty="0"/>
          </a:p>
          <a:p>
            <a:pPr marL="0" indent="0">
              <a:buSzTx/>
              <a:buNone/>
              <a:defRPr sz="2000"/>
            </a:pP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A379BAF-7B29-5C42-3FBC-5B24B6B0B8C0}"/>
              </a:ext>
            </a:extLst>
          </p:cNvPr>
          <p:cNvSpPr txBox="1">
            <a:spLocks/>
          </p:cNvSpPr>
          <p:nvPr/>
        </p:nvSpPr>
        <p:spPr>
          <a:xfrm>
            <a:off x="3971862" y="2093527"/>
            <a:ext cx="3432859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2000"/>
            </a:pPr>
            <a:r>
              <a:rPr lang="en-US" altLang="ko-KR" sz="2400" b="1" dirty="0"/>
              <a:t>2. </a:t>
            </a:r>
            <a:r>
              <a:rPr lang="en-US" sz="2400" b="1" dirty="0"/>
              <a:t>Model development</a:t>
            </a:r>
          </a:p>
          <a:p>
            <a:pPr marL="0" indent="0" hangingPunct="1">
              <a:buNone/>
              <a:defRPr sz="2000"/>
            </a:pPr>
            <a:endParaRPr lang="en-US" altLang="ko-KR" sz="2000" dirty="0"/>
          </a:p>
          <a:p>
            <a:pPr marL="0" indent="0" hangingPunct="1">
              <a:buNone/>
              <a:defRPr sz="2000"/>
            </a:pPr>
            <a:endParaRPr lang="en-US" altLang="ko-KR" sz="2000" dirty="0"/>
          </a:p>
          <a:p>
            <a:pPr hangingPunct="1">
              <a:buFontTx/>
              <a:buChar char="-"/>
              <a:defRPr sz="2000"/>
            </a:pPr>
            <a:r>
              <a:rPr lang="en-US" altLang="ko-KR" sz="2000" dirty="0"/>
              <a:t>Idea Implementation</a:t>
            </a:r>
          </a:p>
          <a:p>
            <a:pPr marL="0" indent="0" hangingPunct="1">
              <a:buNone/>
              <a:defRPr sz="2000"/>
            </a:pPr>
            <a:r>
              <a:rPr lang="en-US" altLang="ko-KR" sz="2000" dirty="0"/>
              <a:t>   &amp; originality</a:t>
            </a:r>
          </a:p>
          <a:p>
            <a:pPr marL="0" indent="0" hangingPunct="1">
              <a:buNone/>
              <a:defRPr sz="2000"/>
            </a:pPr>
            <a:endParaRPr lang="en-US" altLang="ko-KR" sz="2000" dirty="0"/>
          </a:p>
          <a:p>
            <a:pPr marL="0" indent="0" hangingPunct="1">
              <a:buNone/>
              <a:defRPr sz="2000"/>
            </a:pPr>
            <a:endParaRPr lang="en-US" altLang="ko-KR" sz="2000" dirty="0"/>
          </a:p>
          <a:p>
            <a:pPr hangingPunct="1">
              <a:buFontTx/>
              <a:buChar char="-"/>
              <a:defRPr sz="2000"/>
            </a:pPr>
            <a:endParaRPr lang="ko-KR" altLang="en-US" sz="2000" dirty="0"/>
          </a:p>
          <a:p>
            <a:pPr marL="0" indent="0" hangingPunct="1">
              <a:buSzTx/>
              <a:buFont typeface="Arial"/>
              <a:buNone/>
              <a:defRPr sz="2000"/>
            </a:pP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02CE5-EA46-38B5-5EDD-11D28502471B}"/>
              </a:ext>
            </a:extLst>
          </p:cNvPr>
          <p:cNvSpPr txBox="1">
            <a:spLocks/>
          </p:cNvSpPr>
          <p:nvPr/>
        </p:nvSpPr>
        <p:spPr>
          <a:xfrm>
            <a:off x="8220139" y="2093528"/>
            <a:ext cx="3432859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2000"/>
            </a:pPr>
            <a:r>
              <a:rPr lang="en-US" altLang="ko-KR" sz="2400" b="1" dirty="0"/>
              <a:t>3. </a:t>
            </a:r>
            <a:r>
              <a:rPr lang="en-US" sz="2400" b="1" dirty="0"/>
              <a:t>Operation Process</a:t>
            </a:r>
          </a:p>
          <a:p>
            <a:pPr marL="0" indent="0" hangingPunct="1">
              <a:buSzTx/>
              <a:buFont typeface="Arial"/>
              <a:buNone/>
              <a:defRPr sz="2000"/>
            </a:pPr>
            <a:r>
              <a:rPr lang="en-US" sz="2000" dirty="0"/>
              <a:t> </a:t>
            </a:r>
          </a:p>
          <a:p>
            <a:pPr marL="0" indent="0" hangingPunct="1">
              <a:buSzTx/>
              <a:buFont typeface="Arial"/>
              <a:buNone/>
              <a:defRPr sz="2000"/>
            </a:pPr>
            <a:endParaRPr lang="en-US" sz="2000" dirty="0"/>
          </a:p>
          <a:p>
            <a:pPr hangingPunct="1">
              <a:buSzTx/>
              <a:buFontTx/>
              <a:buChar char="-"/>
              <a:defRPr sz="2000"/>
            </a:pPr>
            <a:r>
              <a:rPr lang="en-US" altLang="ko-KR" sz="2000" dirty="0"/>
              <a:t>Model Pipeline</a:t>
            </a:r>
          </a:p>
          <a:p>
            <a:pPr hangingPunct="1">
              <a:buSzTx/>
              <a:buFontTx/>
              <a:buChar char="-"/>
              <a:defRPr sz="2000"/>
            </a:pPr>
            <a:endParaRPr lang="en-US" altLang="ko-KR" sz="2000" dirty="0"/>
          </a:p>
          <a:p>
            <a:pPr hangingPunct="1">
              <a:buSzTx/>
              <a:buFontTx/>
              <a:buChar char="-"/>
              <a:defRPr sz="2000"/>
            </a:pPr>
            <a:r>
              <a:rPr lang="en-US" altLang="ko-KR" sz="2000" dirty="0"/>
              <a:t>Model Output</a:t>
            </a:r>
          </a:p>
          <a:p>
            <a:pPr marL="0" indent="0" hangingPunct="1">
              <a:buSzTx/>
              <a:buNone/>
              <a:defRPr sz="2000"/>
            </a:pPr>
            <a:endParaRPr lang="en-US" altLang="ko-KR" sz="2000" dirty="0"/>
          </a:p>
          <a:p>
            <a:pPr hangingPunct="1">
              <a:buSzTx/>
              <a:buFontTx/>
              <a:buChar char="-"/>
              <a:defRPr sz="2000"/>
            </a:pPr>
            <a:endParaRPr lang="en-US" altLang="ko-KR" sz="2000" dirty="0"/>
          </a:p>
          <a:p>
            <a:pPr hangingPunct="1">
              <a:buSzTx/>
              <a:buFontTx/>
              <a:buChar char="-"/>
              <a:defRPr sz="2000"/>
            </a:pPr>
            <a:endParaRPr lang="en-US" altLang="ko-KR" sz="2000" dirty="0"/>
          </a:p>
          <a:p>
            <a:pPr hangingPunct="1">
              <a:buSzTx/>
              <a:buFontTx/>
              <a:buChar char="-"/>
              <a:defRPr sz="2000"/>
            </a:pPr>
            <a:endParaRPr lang="en-US" altLang="ko-KR" sz="2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내용 개체 틀 5" descr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7770"/>
            <a:ext cx="4447684" cy="2864808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extBox 6"/>
          <p:cNvSpPr txBox="1"/>
          <p:nvPr/>
        </p:nvSpPr>
        <p:spPr>
          <a:xfrm>
            <a:off x="1968504" y="5250168"/>
            <a:ext cx="247743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dirty="0"/>
              <a:t>Gaussian distribution</a:t>
            </a:r>
          </a:p>
        </p:txBody>
      </p:sp>
      <p:sp>
        <p:nvSpPr>
          <p:cNvPr id="230" name="TextBox 7"/>
          <p:cNvSpPr txBox="1"/>
          <p:nvPr/>
        </p:nvSpPr>
        <p:spPr>
          <a:xfrm>
            <a:off x="9050823" y="6611779"/>
            <a:ext cx="277938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t>https://en.wikipedia.org/wiki/Normal_distribution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8A4932-04AB-9CC0-2890-FFB1F560A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D81460-633A-A66D-B956-4154953E4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081" y="2088444"/>
            <a:ext cx="4052468" cy="30141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표 10"/>
          <p:cNvGraphicFramePr/>
          <p:nvPr>
            <p:extLst>
              <p:ext uri="{D42A27DB-BD31-4B8C-83A1-F6EECF244321}">
                <p14:modId xmlns:p14="http://schemas.microsoft.com/office/powerpoint/2010/main" val="2587111039"/>
              </p:ext>
            </p:extLst>
          </p:nvPr>
        </p:nvGraphicFramePr>
        <p:xfrm>
          <a:off x="2031999" y="2367455"/>
          <a:ext cx="8128001" cy="25958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5_center_1000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Lindt_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Hersheys_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~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Act_ii_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dirty="0"/>
                        <a:t>Frame_1001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X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altLang="ko-KR" dirty="0"/>
                        <a:t>Frame_1002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X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altLang="ko-KR" dirty="0"/>
                        <a:t>Frame_1003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O</a:t>
                      </a:r>
                      <a:endParaRPr dirty="0"/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altLang="ko-KR" dirty="0"/>
                        <a:t>Frame_1004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endParaRPr dirty="0"/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altLang="ko-KR" dirty="0"/>
                        <a:t>Frame_1005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X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O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X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altLang="ko-KR" dirty="0"/>
                        <a:t>Frame_1006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X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O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X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9" name="직사각형 11"/>
          <p:cNvSpPr/>
          <p:nvPr/>
        </p:nvSpPr>
        <p:spPr>
          <a:xfrm>
            <a:off x="1920959" y="3429000"/>
            <a:ext cx="8350082" cy="751622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extBox 12"/>
          <p:cNvSpPr txBox="1"/>
          <p:nvPr/>
        </p:nvSpPr>
        <p:spPr>
          <a:xfrm>
            <a:off x="4745071" y="5269261"/>
            <a:ext cx="31643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dirty="0"/>
              <a:t>Which one is exist? Or not?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AA37276-A435-C388-7BA5-743EDDD82A34}"/>
              </a:ext>
            </a:extLst>
          </p:cNvPr>
          <p:cNvSpPr txBox="1">
            <a:spLocks/>
          </p:cNvSpPr>
          <p:nvPr/>
        </p:nvSpPr>
        <p:spPr>
          <a:xfrm>
            <a:off x="838199" y="401911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altLang="ko-KR" dirty="0"/>
              <a:t>Idea Implementation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내용 개체 틀 6"/>
          <p:cNvSpPr txBox="1">
            <a:spLocks noGrp="1"/>
          </p:cNvSpPr>
          <p:nvPr>
            <p:ph type="body" idx="1"/>
          </p:nvPr>
        </p:nvSpPr>
        <p:spPr>
          <a:xfrm>
            <a:off x="962628" y="2020888"/>
            <a:ext cx="10266744" cy="3780706"/>
          </a:xfrm>
          <a:prstGeom prst="rect">
            <a:avLst/>
          </a:prstGeom>
          <a:ln w="9525">
            <a:solidFill>
              <a:srgbClr val="0D0D0D"/>
            </a:solidFill>
            <a:round/>
          </a:ln>
        </p:spPr>
        <p:txBody>
          <a:bodyPr/>
          <a:lstStyle/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dirty="0"/>
              <a:t>Micro </a:t>
            </a:r>
            <a:r>
              <a:rPr lang="en-US" dirty="0"/>
              <a:t>S</a:t>
            </a:r>
            <a:r>
              <a:rPr dirty="0"/>
              <a:t>cale </a:t>
            </a:r>
            <a:r>
              <a:rPr lang="en-US" dirty="0"/>
              <a:t>A</a:t>
            </a:r>
            <a:r>
              <a:rPr dirty="0"/>
              <a:t>ccuracy (</a:t>
            </a:r>
            <a:r>
              <a:rPr lang="en-US" dirty="0"/>
              <a:t>unit : </a:t>
            </a:r>
            <a:r>
              <a:rPr lang="en-US" b="1" dirty="0"/>
              <a:t>frame</a:t>
            </a:r>
            <a:r>
              <a:rPr dirty="0"/>
              <a:t>)</a:t>
            </a:r>
          </a:p>
          <a:p>
            <a:pPr marL="0" indent="0" algn="ctr">
              <a:buSzTx/>
              <a:buNone/>
            </a:pPr>
            <a:r>
              <a:rPr dirty="0"/>
              <a:t>≠</a:t>
            </a:r>
          </a:p>
          <a:p>
            <a:pPr marL="0" indent="0" algn="ctr">
              <a:buSzTx/>
              <a:buNone/>
            </a:pPr>
            <a:r>
              <a:rPr dirty="0"/>
              <a:t>Macro </a:t>
            </a:r>
            <a:r>
              <a:rPr lang="en-US" dirty="0"/>
              <a:t>S</a:t>
            </a:r>
            <a:r>
              <a:rPr dirty="0"/>
              <a:t>cale </a:t>
            </a:r>
            <a:r>
              <a:rPr lang="en-US" dirty="0"/>
              <a:t>A</a:t>
            </a:r>
            <a:r>
              <a:rPr dirty="0"/>
              <a:t>ccuracy (</a:t>
            </a:r>
            <a:r>
              <a:rPr lang="en-US" dirty="0"/>
              <a:t>unit : </a:t>
            </a:r>
            <a:r>
              <a:rPr lang="en-US" b="1" dirty="0"/>
              <a:t>second</a:t>
            </a:r>
            <a:r>
              <a:rPr dirty="0"/>
              <a:t>)</a:t>
            </a:r>
          </a:p>
        </p:txBody>
      </p:sp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내용 개체 틀 6"/>
          <p:cNvSpPr txBox="1">
            <a:spLocks noGrp="1"/>
          </p:cNvSpPr>
          <p:nvPr>
            <p:ph type="body" idx="1"/>
          </p:nvPr>
        </p:nvSpPr>
        <p:spPr>
          <a:xfrm>
            <a:off x="962627" y="1976090"/>
            <a:ext cx="10266744" cy="3857552"/>
          </a:xfrm>
          <a:prstGeom prst="rect">
            <a:avLst/>
          </a:prstGeom>
          <a:ln w="9525">
            <a:solidFill>
              <a:srgbClr val="0D0D0D"/>
            </a:solidFill>
            <a:round/>
          </a:ln>
        </p:spPr>
        <p:txBody>
          <a:bodyPr/>
          <a:lstStyle/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b="1" dirty="0"/>
              <a:t>Frame</a:t>
            </a:r>
            <a:r>
              <a:rPr dirty="0"/>
              <a:t> scale data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lang="en-US" dirty="0"/>
              <a:t>T</a:t>
            </a:r>
            <a:r>
              <a:rPr dirty="0"/>
              <a:t>oo continuous</a:t>
            </a:r>
            <a:endParaRPr lang="en-US" dirty="0"/>
          </a:p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dirty="0"/>
              <a:t>Human Action needs to be considered on </a:t>
            </a:r>
            <a:endParaRPr lang="en-US" dirty="0"/>
          </a:p>
          <a:p>
            <a:pPr marL="0" indent="0" algn="ctr">
              <a:buSzTx/>
              <a:buNone/>
            </a:pPr>
            <a:endParaRPr lang="en-US" b="1" dirty="0"/>
          </a:p>
          <a:p>
            <a:pPr marL="0" indent="0" algn="ctr">
              <a:buSzTx/>
              <a:buNone/>
            </a:pPr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b="1" dirty="0">
                <a:solidFill>
                  <a:srgbClr val="FF0000"/>
                </a:solidFill>
              </a:rPr>
              <a:t>Sec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scale</a:t>
            </a:r>
            <a:r>
              <a:rPr lang="en-US" b="1" dirty="0">
                <a:solidFill>
                  <a:srgbClr val="FF0000"/>
                </a:solidFill>
              </a:rPr>
              <a:t>"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27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64536-210F-A257-ABCB-1433C037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C9CCB-C26B-1B9D-EB70-246753EB3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5744" y="3426178"/>
            <a:ext cx="8040511" cy="9627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5500" b="1" dirty="0"/>
              <a:t>3.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Operation Process</a:t>
            </a:r>
            <a:endParaRPr lang="ko-KR" altLang="en-US" sz="5500" b="1" dirty="0"/>
          </a:p>
        </p:txBody>
      </p:sp>
    </p:spTree>
    <p:extLst>
      <p:ext uri="{BB962C8B-B14F-4D97-AF65-F5344CB8AC3E}">
        <p14:creationId xmlns:p14="http://schemas.microsoft.com/office/powerpoint/2010/main" val="410637300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lang="en-US" dirty="0"/>
              <a:t>Model Pipeline</a:t>
            </a:r>
            <a:endParaRPr dirty="0"/>
          </a:p>
        </p:txBody>
      </p:sp>
      <p:sp>
        <p:nvSpPr>
          <p:cNvPr id="177" name="TextBox 6"/>
          <p:cNvSpPr txBox="1"/>
          <p:nvPr/>
        </p:nvSpPr>
        <p:spPr>
          <a:xfrm>
            <a:off x="328065" y="5614310"/>
            <a:ext cx="532164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rPr dirty="0"/>
              <a:t>100 Epochs  </a:t>
            </a:r>
            <a:r>
              <a:rPr lang="en-US" dirty="0"/>
              <a:t>/ </a:t>
            </a:r>
            <a:r>
              <a:rPr dirty="0"/>
              <a:t>Adam Optimizer</a:t>
            </a:r>
            <a:r>
              <a:rPr lang="en-US" dirty="0"/>
              <a:t> /</a:t>
            </a:r>
            <a:r>
              <a:rPr dirty="0"/>
              <a:t> No Overfitting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EE2E7E7-2BA7-D970-B0AE-BA9FE71E3AD6}"/>
              </a:ext>
            </a:extLst>
          </p:cNvPr>
          <p:cNvSpPr txBox="1"/>
          <p:nvPr/>
        </p:nvSpPr>
        <p:spPr>
          <a:xfrm>
            <a:off x="6540100" y="5614310"/>
            <a:ext cx="532164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rPr dirty="0"/>
              <a:t>1</a:t>
            </a:r>
            <a:r>
              <a:rPr lang="en-US" dirty="0"/>
              <a:t>5</a:t>
            </a:r>
            <a:r>
              <a:rPr dirty="0"/>
              <a:t> Epochs  </a:t>
            </a:r>
            <a:r>
              <a:rPr lang="en-US" dirty="0"/>
              <a:t>/ </a:t>
            </a:r>
            <a:r>
              <a:rPr dirty="0"/>
              <a:t>Adam Optimizer</a:t>
            </a:r>
            <a:r>
              <a:rPr lang="en-US" dirty="0"/>
              <a:t> /</a:t>
            </a:r>
            <a:r>
              <a:rPr dirty="0"/>
              <a:t> No Overfitting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3614F04-1372-AE29-DE44-A4F5449AE2C8}"/>
              </a:ext>
            </a:extLst>
          </p:cNvPr>
          <p:cNvSpPr txBox="1"/>
          <p:nvPr/>
        </p:nvSpPr>
        <p:spPr>
          <a:xfrm>
            <a:off x="328065" y="1991698"/>
            <a:ext cx="532164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rPr lang="en-US" sz="2100" dirty="0"/>
              <a:t>YOLO V5 m</a:t>
            </a:r>
            <a:endParaRPr sz="2100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69B9F3F-3126-8754-8B77-555C9A923CE3}"/>
              </a:ext>
            </a:extLst>
          </p:cNvPr>
          <p:cNvSpPr txBox="1"/>
          <p:nvPr/>
        </p:nvSpPr>
        <p:spPr>
          <a:xfrm>
            <a:off x="6726141" y="2003674"/>
            <a:ext cx="532164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rPr lang="en-US" sz="2100" dirty="0"/>
              <a:t>YOLO V5 l</a:t>
            </a:r>
            <a:endParaRPr sz="2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E371FA-2ADB-1C70-70C0-55361D105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2576946"/>
            <a:ext cx="5699067" cy="2849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5A74ED-6D70-5F9C-85E3-8CB422ACFA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2" y="2576946"/>
            <a:ext cx="5699067" cy="28495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1180794" y="2835638"/>
            <a:ext cx="3517443" cy="196545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rPr lang="en-US" dirty="0"/>
              <a:t>5_center</a:t>
            </a:r>
          </a:p>
          <a:p>
            <a:pPr marL="0" indent="0">
              <a:buSzTx/>
              <a:buNone/>
              <a:defRPr sz="1800"/>
            </a:pPr>
            <a:r>
              <a:rPr lang="en-US" dirty="0"/>
              <a:t>5_right_back</a:t>
            </a:r>
          </a:p>
          <a:p>
            <a:pPr marL="0" indent="0">
              <a:buSzTx/>
              <a:buNone/>
              <a:defRPr sz="1800"/>
            </a:pPr>
            <a:r>
              <a:rPr lang="en-US" dirty="0"/>
              <a:t>…. </a:t>
            </a:r>
            <a:r>
              <a:rPr lang="ko-KR" altLang="en-US" dirty="0"/>
              <a:t>캡처 사진</a:t>
            </a:r>
            <a:endParaRPr dirty="0"/>
          </a:p>
        </p:txBody>
      </p:sp>
      <p:sp>
        <p:nvSpPr>
          <p:cNvPr id="18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dirty="0"/>
              <a:t>Model Pipeline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3ED758-B065-FC0D-E303-0123F971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30" y="2835638"/>
            <a:ext cx="6269636" cy="1871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26BAC0-AA89-7A09-C22C-0613022AB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76" y="2835638"/>
            <a:ext cx="3361600" cy="17989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1180794" y="2835638"/>
            <a:ext cx="3517443" cy="196545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rPr lang="en-US" dirty="0"/>
              <a:t>Merge.csv </a:t>
            </a:r>
          </a:p>
          <a:p>
            <a:pPr marL="0" indent="0">
              <a:buSzTx/>
              <a:buNone/>
              <a:defRPr sz="1800"/>
            </a:pPr>
            <a:r>
              <a:rPr lang="en-US" dirty="0"/>
              <a:t>Transmerge.csv </a:t>
            </a:r>
            <a:r>
              <a:rPr lang="ko-KR" altLang="en-US" dirty="0"/>
              <a:t>비교</a:t>
            </a:r>
            <a:endParaRPr dirty="0"/>
          </a:p>
        </p:txBody>
      </p:sp>
      <p:sp>
        <p:nvSpPr>
          <p:cNvPr id="18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dirty="0"/>
              <a:t>Model Pipeline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4E1FBEB-5677-8A9B-EE47-12751841944F}"/>
              </a:ext>
            </a:extLst>
          </p:cNvPr>
          <p:cNvSpPr txBox="1">
            <a:spLocks/>
          </p:cNvSpPr>
          <p:nvPr/>
        </p:nvSpPr>
        <p:spPr>
          <a:xfrm>
            <a:off x="7118607" y="2835637"/>
            <a:ext cx="3517443" cy="19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/>
              <a:t>Merge.csv </a:t>
            </a:r>
          </a:p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/>
              <a:t>Transmerge.csv </a:t>
            </a:r>
            <a:r>
              <a:rPr lang="ko-KR" altLang="en-US" sz="1800"/>
              <a:t>비교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0D361F-B5FA-D75A-494D-B6C51598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75" y="2508538"/>
            <a:ext cx="4979849" cy="2491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7911D8-ADB0-891B-66C5-18CCB2D3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490" y="2493199"/>
            <a:ext cx="4889310" cy="258999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75F10E7-9401-DE9E-0032-B422365D8135}"/>
              </a:ext>
            </a:extLst>
          </p:cNvPr>
          <p:cNvSpPr txBox="1">
            <a:spLocks/>
          </p:cNvSpPr>
          <p:nvPr/>
        </p:nvSpPr>
        <p:spPr>
          <a:xfrm>
            <a:off x="2299558" y="2017788"/>
            <a:ext cx="1279913" cy="55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 b="1" dirty="0"/>
              <a:t>merge.csv</a:t>
            </a:r>
            <a:endParaRPr lang="ko-KR" altLang="en-US" sz="1800" b="1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5ECA26F-0FD2-E231-CFBB-64A6B93A0B62}"/>
              </a:ext>
            </a:extLst>
          </p:cNvPr>
          <p:cNvSpPr txBox="1">
            <a:spLocks/>
          </p:cNvSpPr>
          <p:nvPr/>
        </p:nvSpPr>
        <p:spPr>
          <a:xfrm>
            <a:off x="8200976" y="2017788"/>
            <a:ext cx="1795825" cy="55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 b="1" dirty="0"/>
              <a:t>transmerge.csv</a:t>
            </a:r>
            <a:endParaRPr lang="ko-KR" altLang="en-US" sz="1800" b="1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DBBFC7E-7327-6539-24A4-6C80EFEB0F31}"/>
              </a:ext>
            </a:extLst>
          </p:cNvPr>
          <p:cNvSpPr txBox="1"/>
          <p:nvPr/>
        </p:nvSpPr>
        <p:spPr>
          <a:xfrm>
            <a:off x="565868" y="5491013"/>
            <a:ext cx="4414862" cy="584775"/>
          </a:xfrm>
          <a:prstGeom prst="rect">
            <a:avLst/>
          </a:prstGeom>
          <a:ln>
            <a:solidFill>
              <a:srgbClr val="0D0D0D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sz="1600" dirty="0"/>
              <a:t>Red mark</a:t>
            </a:r>
            <a:r>
              <a:rPr sz="1600" dirty="0">
                <a:solidFill>
                  <a:srgbClr val="000000"/>
                </a:solidFill>
              </a:rPr>
              <a:t>: at least 2 cameras detected</a:t>
            </a:r>
          </a:p>
          <a:p>
            <a:pPr>
              <a:defRPr>
                <a:solidFill>
                  <a:srgbClr val="2E75B6"/>
                </a:solidFill>
              </a:defRPr>
            </a:pPr>
            <a:r>
              <a:rPr sz="1600" dirty="0"/>
              <a:t>Blue mark</a:t>
            </a:r>
            <a:r>
              <a:rPr sz="1600" dirty="0">
                <a:solidFill>
                  <a:srgbClr val="000000"/>
                </a:solidFill>
              </a:rPr>
              <a:t>: 1 camera detected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25067DE-77DB-2223-3CA5-4743D25884F8}"/>
              </a:ext>
            </a:extLst>
          </p:cNvPr>
          <p:cNvSpPr/>
          <p:nvPr/>
        </p:nvSpPr>
        <p:spPr>
          <a:xfrm>
            <a:off x="3579471" y="2572030"/>
            <a:ext cx="179729" cy="1550027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145E069-FBDA-E364-E12F-FF7AA235C9C4}"/>
              </a:ext>
            </a:extLst>
          </p:cNvPr>
          <p:cNvSpPr/>
          <p:nvPr/>
        </p:nvSpPr>
        <p:spPr>
          <a:xfrm>
            <a:off x="9098888" y="2599527"/>
            <a:ext cx="179729" cy="1550027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813D34-A793-F6BA-FEA2-C94B5C9BD1D6}"/>
              </a:ext>
            </a:extLst>
          </p:cNvPr>
          <p:cNvSpPr/>
          <p:nvPr/>
        </p:nvSpPr>
        <p:spPr>
          <a:xfrm>
            <a:off x="519326" y="3222302"/>
            <a:ext cx="179729" cy="1550027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F56386-12F0-542B-0F21-C2A1DC72C9B8}"/>
              </a:ext>
            </a:extLst>
          </p:cNvPr>
          <p:cNvSpPr/>
          <p:nvPr/>
        </p:nvSpPr>
        <p:spPr>
          <a:xfrm>
            <a:off x="6701684" y="3374540"/>
            <a:ext cx="179729" cy="1550027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170831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1180794" y="2835638"/>
            <a:ext cx="3517443" cy="196545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rPr lang="en-US" dirty="0"/>
              <a:t>Transmerge.csv</a:t>
            </a:r>
          </a:p>
          <a:p>
            <a:pPr marL="0" indent="0">
              <a:buSzTx/>
              <a:buNone/>
              <a:defRPr sz="1800"/>
            </a:pPr>
            <a:r>
              <a:rPr lang="en-US" dirty="0"/>
              <a:t>Finaltransmerge.csv </a:t>
            </a:r>
            <a:r>
              <a:rPr lang="ko-KR" altLang="en-US" dirty="0"/>
              <a:t>비교</a:t>
            </a:r>
            <a:endParaRPr dirty="0"/>
          </a:p>
        </p:txBody>
      </p:sp>
      <p:sp>
        <p:nvSpPr>
          <p:cNvPr id="18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dirty="0"/>
              <a:t>Model Pipeline</a:t>
            </a:r>
            <a:endParaRPr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361A71-0DAD-AFC7-7A43-27BB714C98E5}"/>
              </a:ext>
            </a:extLst>
          </p:cNvPr>
          <p:cNvSpPr txBox="1">
            <a:spLocks/>
          </p:cNvSpPr>
          <p:nvPr/>
        </p:nvSpPr>
        <p:spPr>
          <a:xfrm>
            <a:off x="7493765" y="2835637"/>
            <a:ext cx="3517443" cy="19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/>
              <a:t>Transmerge.csv</a:t>
            </a:r>
          </a:p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/>
              <a:t>Finaltransmerge.csv </a:t>
            </a:r>
            <a:r>
              <a:rPr lang="ko-KR" altLang="en-US" sz="1800"/>
              <a:t>비교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3969E-DB0D-453E-2A2E-4CD3D63B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49" y="2447464"/>
            <a:ext cx="4934851" cy="25217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5253CD-BE56-C973-8AB4-DEC7D5CC8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67" y="2447464"/>
            <a:ext cx="4760529" cy="25217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271953-F2F9-24A1-3BF1-93525AC4C9E1}"/>
              </a:ext>
            </a:extLst>
          </p:cNvPr>
          <p:cNvSpPr/>
          <p:nvPr/>
        </p:nvSpPr>
        <p:spPr>
          <a:xfrm>
            <a:off x="2799644" y="2447464"/>
            <a:ext cx="462845" cy="235362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77FD89-816E-2D03-0071-892B926B0B82}"/>
              </a:ext>
            </a:extLst>
          </p:cNvPr>
          <p:cNvSpPr/>
          <p:nvPr/>
        </p:nvSpPr>
        <p:spPr>
          <a:xfrm>
            <a:off x="8529971" y="2562478"/>
            <a:ext cx="112888" cy="27315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639EFA4-A437-A22B-8A55-AB45AC6D76DD}"/>
              </a:ext>
            </a:extLst>
          </p:cNvPr>
          <p:cNvSpPr txBox="1">
            <a:spLocks/>
          </p:cNvSpPr>
          <p:nvPr/>
        </p:nvSpPr>
        <p:spPr>
          <a:xfrm>
            <a:off x="2254775" y="1893221"/>
            <a:ext cx="1795825" cy="55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 dirty="0"/>
              <a:t>transmerge.csv</a:t>
            </a:r>
            <a:endParaRPr lang="ko-KR" altLang="en-US" sz="18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156D365-D26C-C134-0AFC-F543914425E1}"/>
              </a:ext>
            </a:extLst>
          </p:cNvPr>
          <p:cNvSpPr txBox="1">
            <a:spLocks/>
          </p:cNvSpPr>
          <p:nvPr/>
        </p:nvSpPr>
        <p:spPr>
          <a:xfrm>
            <a:off x="8311088" y="1963847"/>
            <a:ext cx="2162536" cy="55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 dirty="0"/>
              <a:t>scale.csv</a:t>
            </a:r>
            <a:endParaRPr lang="ko-KR" altLang="en-US" sz="1800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9B7F2EA-B424-4717-C141-F6C646469C3F}"/>
              </a:ext>
            </a:extLst>
          </p:cNvPr>
          <p:cNvCxnSpPr>
            <a:cxnSpLocks/>
          </p:cNvCxnSpPr>
          <p:nvPr/>
        </p:nvCxnSpPr>
        <p:spPr>
          <a:xfrm flipV="1">
            <a:off x="3439700" y="2671807"/>
            <a:ext cx="5090271" cy="1323307"/>
          </a:xfrm>
          <a:prstGeom prst="bentConnector3">
            <a:avLst>
              <a:gd name="adj1" fmla="val 50000"/>
            </a:avLst>
          </a:prstGeom>
          <a:noFill/>
          <a:ln w="28575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705A6E68-AB85-AB89-4010-407FDF294B0A}"/>
              </a:ext>
            </a:extLst>
          </p:cNvPr>
          <p:cNvSpPr txBox="1">
            <a:spLocks/>
          </p:cNvSpPr>
          <p:nvPr/>
        </p:nvSpPr>
        <p:spPr>
          <a:xfrm>
            <a:off x="2308563" y="5481739"/>
            <a:ext cx="1907852" cy="55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 b="1" dirty="0"/>
              <a:t>15</a:t>
            </a:r>
            <a:r>
              <a:rPr lang="ko-KR" altLang="en-US" sz="1800" b="1" dirty="0"/>
              <a:t>칸 </a:t>
            </a:r>
            <a:r>
              <a:rPr lang="en-US" altLang="ko-KR" sz="1800" b="1" dirty="0"/>
              <a:t>(15 frame) </a:t>
            </a:r>
            <a:endParaRPr lang="ko-KR" altLang="en-US" sz="1800" b="1" dirty="0"/>
          </a:p>
        </p:txBody>
      </p:sp>
      <p:sp>
        <p:nvSpPr>
          <p:cNvPr id="161" name="화살표: 오른쪽 160">
            <a:extLst>
              <a:ext uri="{FF2B5EF4-FFF2-40B4-BE49-F238E27FC236}">
                <a16:creationId xmlns:a16="http://schemas.microsoft.com/office/drawing/2014/main" id="{60BC3C20-0F7F-DA00-4687-9B60B5C9FA26}"/>
              </a:ext>
            </a:extLst>
          </p:cNvPr>
          <p:cNvSpPr/>
          <p:nvPr/>
        </p:nvSpPr>
        <p:spPr>
          <a:xfrm>
            <a:off x="5777818" y="5484198"/>
            <a:ext cx="641131" cy="483632"/>
          </a:xfrm>
          <a:prstGeom prst="rightArrow">
            <a:avLst/>
          </a:prstGeom>
          <a:solidFill>
            <a:schemeClr val="accent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62" name="내용 개체 틀 2">
            <a:extLst>
              <a:ext uri="{FF2B5EF4-FFF2-40B4-BE49-F238E27FC236}">
                <a16:creationId xmlns:a16="http://schemas.microsoft.com/office/drawing/2014/main" id="{321C0585-75F8-CEDB-AAA1-ECE0058E5204}"/>
              </a:ext>
            </a:extLst>
          </p:cNvPr>
          <p:cNvSpPr txBox="1">
            <a:spLocks/>
          </p:cNvSpPr>
          <p:nvPr/>
        </p:nvSpPr>
        <p:spPr>
          <a:xfrm>
            <a:off x="8088353" y="5505090"/>
            <a:ext cx="1907852" cy="55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SzTx/>
              <a:buFont typeface="Arial"/>
              <a:buNone/>
              <a:defRPr sz="1800"/>
            </a:pPr>
            <a:r>
              <a:rPr lang="en-US" sz="1800" b="1" dirty="0"/>
              <a:t>1</a:t>
            </a:r>
            <a:r>
              <a:rPr lang="ko-KR" altLang="en-US" sz="1800" b="1" dirty="0"/>
              <a:t>칸 </a:t>
            </a:r>
            <a:r>
              <a:rPr lang="en-US" altLang="ko-KR" sz="1800" b="1" dirty="0"/>
              <a:t>(0.5 sec)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3416377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A271A4-3976-626C-D8A5-1F018D61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122" y="1278970"/>
            <a:ext cx="4361756" cy="4269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50D238-5E89-BFF7-EFDF-23F8D4E5635F}"/>
              </a:ext>
            </a:extLst>
          </p:cNvPr>
          <p:cNvSpPr/>
          <p:nvPr/>
        </p:nvSpPr>
        <p:spPr>
          <a:xfrm>
            <a:off x="4052294" y="3728714"/>
            <a:ext cx="4114244" cy="181963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865188-560A-E66E-CB5A-E659B72F1092}"/>
              </a:ext>
            </a:extLst>
          </p:cNvPr>
          <p:cNvSpPr/>
          <p:nvPr/>
        </p:nvSpPr>
        <p:spPr>
          <a:xfrm>
            <a:off x="4052294" y="3195401"/>
            <a:ext cx="4114244" cy="35709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8204A-C690-B3D2-DEB7-A0CBCF092923}"/>
              </a:ext>
            </a:extLst>
          </p:cNvPr>
          <p:cNvSpPr txBox="1"/>
          <p:nvPr/>
        </p:nvSpPr>
        <p:spPr>
          <a:xfrm>
            <a:off x="2400379" y="5582587"/>
            <a:ext cx="70890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Time / In stock item</a:t>
            </a:r>
            <a:r>
              <a:rPr lang="en-US" altLang="ko-KR" b="1" dirty="0"/>
              <a:t>/ Item In &amp; Out 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00BFDEA-C7CC-4BD5-4185-150034E3C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dirty="0"/>
              <a:t>Model Pipeline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64536-210F-A257-ABCB-1433C037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C9CCB-C26B-1B9D-EB70-246753EB3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5744" y="3426178"/>
            <a:ext cx="8040511" cy="9627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5500" b="1" dirty="0"/>
              <a:t>1.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Introduction</a:t>
            </a:r>
            <a:endParaRPr lang="ko-KR" altLang="en-US" sz="5500" b="1" dirty="0"/>
          </a:p>
        </p:txBody>
      </p:sp>
    </p:spTree>
    <p:extLst>
      <p:ext uri="{BB962C8B-B14F-4D97-AF65-F5344CB8AC3E}">
        <p14:creationId xmlns:p14="http://schemas.microsoft.com/office/powerpoint/2010/main" val="11892155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9D483B-828C-C9F2-3FFE-12755B503CF4}"/>
              </a:ext>
            </a:extLst>
          </p:cNvPr>
          <p:cNvGrpSpPr/>
          <p:nvPr/>
        </p:nvGrpSpPr>
        <p:grpSpPr>
          <a:xfrm>
            <a:off x="2202424" y="2374549"/>
            <a:ext cx="6888729" cy="3147997"/>
            <a:chOff x="2202424" y="2374549"/>
            <a:chExt cx="6888729" cy="314799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1815A18-60E0-1C80-49F7-D71E96C46C03}"/>
                </a:ext>
              </a:extLst>
            </p:cNvPr>
            <p:cNvGrpSpPr/>
            <p:nvPr/>
          </p:nvGrpSpPr>
          <p:grpSpPr>
            <a:xfrm>
              <a:off x="2202424" y="2374549"/>
              <a:ext cx="6837108" cy="3147997"/>
              <a:chOff x="1907457" y="2777672"/>
              <a:chExt cx="6837108" cy="3147997"/>
            </a:xfrm>
          </p:grpSpPr>
          <p:pic>
            <p:nvPicPr>
              <p:cNvPr id="8" name="그래픽 7" descr="체크리스트 단색으로 채워진">
                <a:extLst>
                  <a:ext uri="{FF2B5EF4-FFF2-40B4-BE49-F238E27FC236}">
                    <a16:creationId xmlns:a16="http://schemas.microsoft.com/office/drawing/2014/main" id="{CC58895C-C756-F0AF-968A-B7C5116D9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24216" y="27776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그래픽 8" descr="체크리스트 단색으로 채워진">
                <a:extLst>
                  <a:ext uri="{FF2B5EF4-FFF2-40B4-BE49-F238E27FC236}">
                    <a16:creationId xmlns:a16="http://schemas.microsoft.com/office/drawing/2014/main" id="{0B51512A-D57D-A618-2CAB-82161B7F4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16926" y="27776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그래픽 9" descr="체크리스트 단색으로 채워진">
                <a:extLst>
                  <a:ext uri="{FF2B5EF4-FFF2-40B4-BE49-F238E27FC236}">
                    <a16:creationId xmlns:a16="http://schemas.microsoft.com/office/drawing/2014/main" id="{39379B4A-A6DB-F9B3-630F-14AA2DA1C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09636" y="27776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그래픽 10" descr="체크리스트 단색으로 채워진">
                <a:extLst>
                  <a:ext uri="{FF2B5EF4-FFF2-40B4-BE49-F238E27FC236}">
                    <a16:creationId xmlns:a16="http://schemas.microsoft.com/office/drawing/2014/main" id="{1862100B-6E43-82B0-A251-1BDC46C21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830165" y="27776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그래픽 13" descr="쓰레기 단색으로 채워진">
                <a:extLst>
                  <a:ext uri="{FF2B5EF4-FFF2-40B4-BE49-F238E27FC236}">
                    <a16:creationId xmlns:a16="http://schemas.microsoft.com/office/drawing/2014/main" id="{BDD5A2A8-4739-4A0A-213E-E762E156A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938616" y="44058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쓰레기 단색으로 채워진">
                <a:extLst>
                  <a:ext uri="{FF2B5EF4-FFF2-40B4-BE49-F238E27FC236}">
                    <a16:creationId xmlns:a16="http://schemas.microsoft.com/office/drawing/2014/main" id="{4FB12280-2211-CA3B-80BC-2AFC29011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31326" y="44058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그래픽 15" descr="쓰레기 단색으로 채워진">
                <a:extLst>
                  <a:ext uri="{FF2B5EF4-FFF2-40B4-BE49-F238E27FC236}">
                    <a16:creationId xmlns:a16="http://schemas.microsoft.com/office/drawing/2014/main" id="{F354BB50-0F78-A2FE-8BCB-FB96D372B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15765" y="440583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33105B-AAD7-C68A-CCA7-2C9ED242D5BA}"/>
                  </a:ext>
                </a:extLst>
              </p:cNvPr>
              <p:cNvSpPr txBox="1"/>
              <p:nvPr/>
            </p:nvSpPr>
            <p:spPr>
              <a:xfrm>
                <a:off x="1907457" y="3678129"/>
                <a:ext cx="914401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 Cam </a:t>
                </a:r>
              </a:p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rPr>
                  <a:t> </a:t>
                </a:r>
                <a:r>
                  <a:rPr lang="en-US" altLang="ko-KR" dirty="0"/>
                  <a:t>Count</a:t>
                </a: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맑은 고딕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52E79EE-87EF-B7E5-BD7E-9D2962747B39}"/>
                  </a:ext>
                </a:extLst>
              </p:cNvPr>
              <p:cNvGrpSpPr/>
              <p:nvPr/>
            </p:nvGrpSpPr>
            <p:grpSpPr>
              <a:xfrm>
                <a:off x="2950906" y="3199228"/>
                <a:ext cx="966020" cy="878174"/>
                <a:chOff x="2950906" y="3199228"/>
                <a:chExt cx="966020" cy="878174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18" name="화살표: 굽음 17">
                  <a:extLst>
                    <a:ext uri="{FF2B5EF4-FFF2-40B4-BE49-F238E27FC236}">
                      <a16:creationId xmlns:a16="http://schemas.microsoft.com/office/drawing/2014/main" id="{102BA493-C9BE-E685-0911-1EEF97200C23}"/>
                    </a:ext>
                  </a:extLst>
                </p:cNvPr>
                <p:cNvSpPr/>
                <p:nvPr/>
              </p:nvSpPr>
              <p:spPr>
                <a:xfrm rot="5400000">
                  <a:off x="2895571" y="3362077"/>
                  <a:ext cx="770660" cy="659990"/>
                </a:xfrm>
                <a:prstGeom prst="bentArrow">
                  <a:avLst/>
                </a:prstGeom>
                <a:grpFill/>
                <a:ln w="12700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endParaRPr>
                </a:p>
              </p:txBody>
            </p:sp>
            <p:sp>
              <p:nvSpPr>
                <p:cNvPr id="20" name="화살표: 오른쪽 19">
                  <a:extLst>
                    <a:ext uri="{FF2B5EF4-FFF2-40B4-BE49-F238E27FC236}">
                      <a16:creationId xmlns:a16="http://schemas.microsoft.com/office/drawing/2014/main" id="{20007D9E-1207-14F4-201E-5A3858078DF5}"/>
                    </a:ext>
                  </a:extLst>
                </p:cNvPr>
                <p:cNvSpPr/>
                <p:nvPr/>
              </p:nvSpPr>
              <p:spPr>
                <a:xfrm>
                  <a:off x="2950906" y="3199228"/>
                  <a:ext cx="966020" cy="358809"/>
                </a:xfrm>
                <a:prstGeom prst="rightArrow">
                  <a:avLst/>
                </a:prstGeom>
                <a:grpFill/>
                <a:ln w="12700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56288A6-1AD5-9C09-5C19-D269F2253A1F}"/>
                  </a:ext>
                </a:extLst>
              </p:cNvPr>
              <p:cNvGrpSpPr/>
              <p:nvPr/>
            </p:nvGrpSpPr>
            <p:grpSpPr>
              <a:xfrm>
                <a:off x="4805516" y="3219685"/>
                <a:ext cx="966020" cy="878174"/>
                <a:chOff x="2950906" y="3199228"/>
                <a:chExt cx="966020" cy="878174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23" name="화살표: 굽음 22">
                  <a:extLst>
                    <a:ext uri="{FF2B5EF4-FFF2-40B4-BE49-F238E27FC236}">
                      <a16:creationId xmlns:a16="http://schemas.microsoft.com/office/drawing/2014/main" id="{FDA071B6-4EA0-01F9-7B38-C4EB5FE6E81D}"/>
                    </a:ext>
                  </a:extLst>
                </p:cNvPr>
                <p:cNvSpPr/>
                <p:nvPr/>
              </p:nvSpPr>
              <p:spPr>
                <a:xfrm rot="5400000">
                  <a:off x="2895571" y="3362077"/>
                  <a:ext cx="770660" cy="659990"/>
                </a:xfrm>
                <a:prstGeom prst="bentArrow">
                  <a:avLst/>
                </a:prstGeom>
                <a:grpFill/>
                <a:ln w="12700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endParaRPr>
                </a:p>
              </p:txBody>
            </p:sp>
            <p:sp>
              <p:nvSpPr>
                <p:cNvPr id="24" name="화살표: 오른쪽 23">
                  <a:extLst>
                    <a:ext uri="{FF2B5EF4-FFF2-40B4-BE49-F238E27FC236}">
                      <a16:creationId xmlns:a16="http://schemas.microsoft.com/office/drawing/2014/main" id="{41BADDDF-13FE-531C-38EC-BDF08B6E388A}"/>
                    </a:ext>
                  </a:extLst>
                </p:cNvPr>
                <p:cNvSpPr/>
                <p:nvPr/>
              </p:nvSpPr>
              <p:spPr>
                <a:xfrm>
                  <a:off x="2950906" y="3199228"/>
                  <a:ext cx="966020" cy="358809"/>
                </a:xfrm>
                <a:prstGeom prst="rightArrow">
                  <a:avLst/>
                </a:prstGeom>
                <a:grpFill/>
                <a:ln w="12700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FE4A7E0-A7DE-56E6-D18A-171F2672C96C}"/>
                  </a:ext>
                </a:extLst>
              </p:cNvPr>
              <p:cNvGrpSpPr/>
              <p:nvPr/>
            </p:nvGrpSpPr>
            <p:grpSpPr>
              <a:xfrm>
                <a:off x="6915765" y="3199228"/>
                <a:ext cx="966020" cy="878174"/>
                <a:chOff x="2950906" y="3199228"/>
                <a:chExt cx="966020" cy="878174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26" name="화살표: 굽음 25">
                  <a:extLst>
                    <a:ext uri="{FF2B5EF4-FFF2-40B4-BE49-F238E27FC236}">
                      <a16:creationId xmlns:a16="http://schemas.microsoft.com/office/drawing/2014/main" id="{CF04CFD8-32AA-A264-DE8E-37F40209456B}"/>
                    </a:ext>
                  </a:extLst>
                </p:cNvPr>
                <p:cNvSpPr/>
                <p:nvPr/>
              </p:nvSpPr>
              <p:spPr>
                <a:xfrm rot="5400000">
                  <a:off x="2895571" y="3362077"/>
                  <a:ext cx="770660" cy="659990"/>
                </a:xfrm>
                <a:prstGeom prst="bentArrow">
                  <a:avLst/>
                </a:prstGeom>
                <a:grpFill/>
                <a:ln w="12700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endParaRPr>
                </a:p>
              </p:txBody>
            </p:sp>
            <p:sp>
              <p:nvSpPr>
                <p:cNvPr id="27" name="화살표: 오른쪽 26">
                  <a:extLst>
                    <a:ext uri="{FF2B5EF4-FFF2-40B4-BE49-F238E27FC236}">
                      <a16:creationId xmlns:a16="http://schemas.microsoft.com/office/drawing/2014/main" id="{65837A72-B276-2554-348C-1194FD4B1DB6}"/>
                    </a:ext>
                  </a:extLst>
                </p:cNvPr>
                <p:cNvSpPr/>
                <p:nvPr/>
              </p:nvSpPr>
              <p:spPr>
                <a:xfrm>
                  <a:off x="2950906" y="3199228"/>
                  <a:ext cx="966020" cy="358809"/>
                </a:xfrm>
                <a:prstGeom prst="rightArrow">
                  <a:avLst/>
                </a:prstGeom>
                <a:grpFill/>
                <a:ln w="12700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6EB0AE-45E2-7326-6CEB-91C09710C5E1}"/>
                  </a:ext>
                </a:extLst>
              </p:cNvPr>
              <p:cNvSpPr txBox="1"/>
              <p:nvPr/>
            </p:nvSpPr>
            <p:spPr>
              <a:xfrm>
                <a:off x="2938615" y="5279340"/>
                <a:ext cx="914401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rPr>
                  <a:t>0 Cams</a:t>
                </a: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맑은 고딕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3758CB-532F-5FE8-ECB9-389F14F94B70}"/>
                  </a:ext>
                </a:extLst>
              </p:cNvPr>
              <p:cNvSpPr txBox="1"/>
              <p:nvPr/>
            </p:nvSpPr>
            <p:spPr>
              <a:xfrm>
                <a:off x="4831325" y="5279340"/>
                <a:ext cx="1091996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Under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rPr>
                  <a:t>threshold</a:t>
                </a: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맑은 고딕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CDA490-821A-63E7-8AD3-969ABCB85920}"/>
                  </a:ext>
                </a:extLst>
              </p:cNvPr>
              <p:cNvSpPr txBox="1"/>
              <p:nvPr/>
            </p:nvSpPr>
            <p:spPr>
              <a:xfrm>
                <a:off x="6915764" y="5279340"/>
                <a:ext cx="1091996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Under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threshold</a:t>
                </a: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맑은 고딕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D97680-6F8A-7D5C-FB70-978EA37407BC}"/>
                  </a:ext>
                </a:extLst>
              </p:cNvPr>
              <p:cNvSpPr txBox="1"/>
              <p:nvPr/>
            </p:nvSpPr>
            <p:spPr>
              <a:xfrm>
                <a:off x="5813015" y="3678129"/>
                <a:ext cx="914401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맑은 고딕"/>
                  </a:rPr>
                  <a:t>Sec</a:t>
                </a:r>
              </a:p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Unit</a:t>
                </a: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맑은 고딕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D94CF7-16A1-5270-3DC0-A36519887461}"/>
                  </a:ext>
                </a:extLst>
              </p:cNvPr>
              <p:cNvSpPr txBox="1"/>
              <p:nvPr/>
            </p:nvSpPr>
            <p:spPr>
              <a:xfrm>
                <a:off x="3771417" y="3697853"/>
                <a:ext cx="1329509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Smoothing</a:t>
                </a: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맑은 고딕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0F5C0C-6B8B-174B-C47A-664586C2F6CF}"/>
                </a:ext>
              </a:extLst>
            </p:cNvPr>
            <p:cNvSpPr txBox="1"/>
            <p:nvPr/>
          </p:nvSpPr>
          <p:spPr>
            <a:xfrm>
              <a:off x="8176752" y="3275006"/>
              <a:ext cx="91440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/>
                <a:t>Log.txt</a:t>
              </a: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3ABCA9D8-6B36-6044-6BEF-F66C0F323C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dirty="0"/>
              <a:t>Model Pipeline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7285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dirty="0"/>
              <a:t>Model Pipeline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4928D3-93D6-C881-E836-61CC324C9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29" y="1574992"/>
            <a:ext cx="9308341" cy="50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3762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529EC-4D41-2868-EFB4-FC3D0B36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0DC99A-A788-5B66-3F02-5178576E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288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Logic</a:t>
            </a:r>
            <a:r>
              <a:rPr lang="ko-KR" altLang="en-US" sz="2000" dirty="0"/>
              <a:t>을 짜는 일이 단순하지 않았지만 해결 과정에서 조원들과 즐겁게 </a:t>
            </a:r>
            <a:r>
              <a:rPr lang="ko-KR" altLang="en-US" sz="2000" dirty="0" err="1"/>
              <a:t>헤쳐나갈</a:t>
            </a:r>
            <a:r>
              <a:rPr lang="ko-KR" altLang="en-US" sz="2000" dirty="0"/>
              <a:t> 수 있었다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코딩 능력 뿐 아니라 문제 해결 과정에서 창의력과 인내심이 많이 요구됨을 느낄 수 있었다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직접 엔드 투 엔드로 배포까지 하는 절차는 아니었지만 주로 하는 딥러닝 프로젝트에서 한 걸음 더 나아가 </a:t>
            </a:r>
            <a:r>
              <a:rPr lang="en-US" altLang="ko-KR" sz="2000" dirty="0"/>
              <a:t>log </a:t>
            </a:r>
            <a:r>
              <a:rPr lang="ko-KR" altLang="en-US" sz="2000" dirty="0"/>
              <a:t>파일을 생성하는 과정까지 진행하면서 </a:t>
            </a:r>
            <a:r>
              <a:rPr lang="ko-KR" altLang="en-US" sz="2000" dirty="0" err="1"/>
              <a:t>방학때</a:t>
            </a:r>
            <a:r>
              <a:rPr lang="ko-KR" altLang="en-US" sz="2000" dirty="0"/>
              <a:t> </a:t>
            </a:r>
            <a:r>
              <a:rPr lang="en-US" altLang="ko-KR" sz="2000" dirty="0" err="1"/>
              <a:t>MLOps</a:t>
            </a:r>
            <a:r>
              <a:rPr lang="en-US" altLang="ko-KR" sz="2000" dirty="0"/>
              <a:t> </a:t>
            </a:r>
            <a:r>
              <a:rPr lang="ko-KR" altLang="en-US" sz="2000" dirty="0"/>
              <a:t>를 공부해보고 싶은 마음이 생겼다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9421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02" y="2099421"/>
            <a:ext cx="4153013" cy="4110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31" y="2173463"/>
            <a:ext cx="5350546" cy="3962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그림 10" descr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695" y="1855370"/>
            <a:ext cx="2119659" cy="597454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11"/>
          <p:cNvSpPr txBox="1"/>
          <p:nvPr/>
        </p:nvSpPr>
        <p:spPr>
          <a:xfrm>
            <a:off x="2322826" y="6374984"/>
            <a:ext cx="958474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							              https://www.etoday.co.kr/news/view/1860998</a:t>
            </a:r>
          </a:p>
          <a:p>
            <a:pPr>
              <a:defRPr sz="1000"/>
            </a:pPr>
            <a:r>
              <a:t>https://dream.kotra.or.kr/kotranews/cms/news/actionKotraBoardDetail.do?SITE_NO=3&amp;MENU_ID=180&amp;CONTENTS_NO=1&amp;bbsGbn=243&amp;bbsSn=243&amp;pNttSn=178315</a:t>
            </a:r>
          </a:p>
        </p:txBody>
      </p:sp>
      <p:sp>
        <p:nvSpPr>
          <p:cNvPr id="106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11" name="내용 개체 틀 2"/>
          <p:cNvSpPr txBox="1">
            <a:spLocks noGrp="1"/>
          </p:cNvSpPr>
          <p:nvPr>
            <p:ph type="body" sz="half" idx="1"/>
          </p:nvPr>
        </p:nvSpPr>
        <p:spPr>
          <a:xfrm>
            <a:off x="2280215" y="1420479"/>
            <a:ext cx="7631569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  <a:defRPr sz="3200" b="1"/>
            </a:pPr>
            <a:r>
              <a:rPr dirty="0"/>
              <a:t> 60가지의 </a:t>
            </a:r>
            <a:r>
              <a:rPr dirty="0" err="1"/>
              <a:t>물품에</a:t>
            </a:r>
            <a:r>
              <a:rPr dirty="0"/>
              <a:t> 대</a:t>
            </a:r>
            <a:r>
              <a:rPr lang="ko-KR" altLang="en-US" dirty="0"/>
              <a:t>한</a:t>
            </a:r>
            <a:r>
              <a:rPr dirty="0"/>
              <a:t> </a:t>
            </a:r>
            <a:r>
              <a:rPr dirty="0" err="1"/>
              <a:t>판매대</a:t>
            </a:r>
            <a:r>
              <a:rPr dirty="0"/>
              <a:t> </a:t>
            </a:r>
            <a:r>
              <a:rPr dirty="0" err="1"/>
              <a:t>재고</a:t>
            </a:r>
            <a:r>
              <a:rPr dirty="0"/>
              <a:t> </a:t>
            </a:r>
            <a:r>
              <a:rPr dirty="0" err="1"/>
              <a:t>파악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11" y="3352277"/>
            <a:ext cx="3327537" cy="249565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Box 13"/>
          <p:cNvSpPr txBox="1"/>
          <p:nvPr/>
        </p:nvSpPr>
        <p:spPr>
          <a:xfrm>
            <a:off x="631231" y="6121412"/>
            <a:ext cx="32360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0.1M Labeling data</a:t>
            </a:r>
          </a:p>
        </p:txBody>
      </p:sp>
      <p:pic>
        <p:nvPicPr>
          <p:cNvPr id="115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371" y="3357244"/>
            <a:ext cx="3327537" cy="2495653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14"/>
          <p:cNvSpPr txBox="1"/>
          <p:nvPr/>
        </p:nvSpPr>
        <p:spPr>
          <a:xfrm>
            <a:off x="4455091" y="6122034"/>
            <a:ext cx="32360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6000 Segmentation data</a:t>
            </a:r>
          </a:p>
        </p:txBody>
      </p:sp>
      <p:pic>
        <p:nvPicPr>
          <p:cNvPr id="117" name="그림 12" descr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952" y="3380139"/>
            <a:ext cx="3327537" cy="2467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Box 15"/>
          <p:cNvSpPr txBox="1"/>
          <p:nvPr/>
        </p:nvSpPr>
        <p:spPr>
          <a:xfrm>
            <a:off x="8596307" y="6121412"/>
            <a:ext cx="269282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/>
              <a:t>5 Background video</a:t>
            </a:r>
          </a:p>
        </p:txBody>
      </p:sp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BF7E77-F5B1-2519-4764-A63F8133B3F5}"/>
              </a:ext>
            </a:extLst>
          </p:cNvPr>
          <p:cNvSpPr txBox="1">
            <a:spLocks/>
          </p:cNvSpPr>
          <p:nvPr/>
        </p:nvSpPr>
        <p:spPr>
          <a:xfrm>
            <a:off x="838200" y="1824637"/>
            <a:ext cx="1502369" cy="109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b="1" dirty="0"/>
              <a:t>Dataset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64536-210F-A257-ABCB-1433C037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C9CCB-C26B-1B9D-EB70-246753EB3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5744" y="3426178"/>
            <a:ext cx="8040511" cy="9627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5500" b="1" dirty="0"/>
              <a:t>2.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Model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Development</a:t>
            </a:r>
            <a:endParaRPr lang="ko-KR" altLang="en-US" sz="5500" b="1" dirty="0"/>
          </a:p>
        </p:txBody>
      </p:sp>
    </p:spTree>
    <p:extLst>
      <p:ext uri="{BB962C8B-B14F-4D97-AF65-F5344CB8AC3E}">
        <p14:creationId xmlns:p14="http://schemas.microsoft.com/office/powerpoint/2010/main" val="21653709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Idea Implementation</a:t>
            </a:r>
            <a:endParaRPr sz="2800" dirty="0"/>
          </a:p>
        </p:txBody>
      </p:sp>
      <p:sp>
        <p:nvSpPr>
          <p:cNvPr id="12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3743013" y="1851693"/>
            <a:ext cx="4898925" cy="829084"/>
          </a:xfrm>
          <a:prstGeom prst="rect">
            <a:avLst/>
          </a:prstGeom>
        </p:spPr>
        <p:txBody>
          <a:bodyPr/>
          <a:lstStyle>
            <a:lvl1pPr marL="0" indent="0" defTabSz="822959">
              <a:lnSpc>
                <a:spcPct val="81000"/>
              </a:lnSpc>
              <a:spcBef>
                <a:spcPts val="900"/>
              </a:spcBef>
              <a:buSzTx/>
              <a:buNone/>
              <a:defRPr sz="4860"/>
            </a:lvl1pPr>
          </a:lstStyle>
          <a:p>
            <a:r>
              <a:rPr dirty="0"/>
              <a:t>Considerations</a:t>
            </a:r>
          </a:p>
        </p:txBody>
      </p:sp>
      <p:sp>
        <p:nvSpPr>
          <p:cNvPr id="123" name="TextBox 4"/>
          <p:cNvSpPr txBox="1"/>
          <p:nvPr/>
        </p:nvSpPr>
        <p:spPr>
          <a:xfrm>
            <a:off x="7816067" y="3244415"/>
            <a:ext cx="214350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b="1" dirty="0"/>
              <a:t>Model</a:t>
            </a:r>
            <a:r>
              <a:rPr lang="ko-KR" altLang="en-US" b="1" dirty="0"/>
              <a:t> 적용 방식 </a:t>
            </a:r>
            <a:r>
              <a:rPr lang="en-US" altLang="ko-KR" b="1" dirty="0"/>
              <a:t>?</a:t>
            </a:r>
            <a:endParaRPr b="1" dirty="0"/>
          </a:p>
        </p:txBody>
      </p:sp>
      <p:sp>
        <p:nvSpPr>
          <p:cNvPr id="124" name="TextBox 5"/>
          <p:cNvSpPr txBox="1"/>
          <p:nvPr/>
        </p:nvSpPr>
        <p:spPr>
          <a:xfrm>
            <a:off x="7496219" y="5315490"/>
            <a:ext cx="443631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b="1" dirty="0"/>
              <a:t>Data preprocessing?</a:t>
            </a:r>
            <a:endParaRPr b="1" dirty="0"/>
          </a:p>
        </p:txBody>
      </p:sp>
      <p:sp>
        <p:nvSpPr>
          <p:cNvPr id="125" name="TextBox 6"/>
          <p:cNvSpPr txBox="1"/>
          <p:nvPr/>
        </p:nvSpPr>
        <p:spPr>
          <a:xfrm>
            <a:off x="1756160" y="3652066"/>
            <a:ext cx="44363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b="1" dirty="0"/>
              <a:t>1-step / 2-step ?</a:t>
            </a:r>
            <a:endParaRPr b="1" dirty="0"/>
          </a:p>
        </p:txBody>
      </p:sp>
      <p:sp>
        <p:nvSpPr>
          <p:cNvPr id="126" name="TextBox 8"/>
          <p:cNvSpPr txBox="1"/>
          <p:nvPr/>
        </p:nvSpPr>
        <p:spPr>
          <a:xfrm>
            <a:off x="3100938" y="5613683"/>
            <a:ext cx="44363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b="1" dirty="0"/>
              <a:t>Time</a:t>
            </a:r>
            <a:r>
              <a:rPr lang="ko-KR" altLang="en-US" b="1" dirty="0"/>
              <a:t> </a:t>
            </a:r>
            <a:r>
              <a:rPr lang="en-US" altLang="ko-KR" b="1" dirty="0"/>
              <a:t>Scale?</a:t>
            </a:r>
            <a:endParaRPr b="1" dirty="0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7CA5AA1-3E83-227B-ACD5-4B5EB1517717}"/>
              </a:ext>
            </a:extLst>
          </p:cNvPr>
          <p:cNvSpPr txBox="1"/>
          <p:nvPr/>
        </p:nvSpPr>
        <p:spPr>
          <a:xfrm>
            <a:off x="5131409" y="4483778"/>
            <a:ext cx="44363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b="1" dirty="0"/>
              <a:t>Smoothing?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sz="2800" dirty="0"/>
              <a:t>Idea Implementation</a:t>
            </a:r>
            <a:endParaRPr dirty="0"/>
          </a:p>
        </p:txBody>
      </p:sp>
      <p:graphicFrame>
        <p:nvGraphicFramePr>
          <p:cNvPr id="129" name="표 12"/>
          <p:cNvGraphicFramePr/>
          <p:nvPr/>
        </p:nvGraphicFramePr>
        <p:xfrm>
          <a:off x="963560" y="1991820"/>
          <a:ext cx="10264878" cy="11023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2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1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56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1 Step Object Detection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 Step Object Detection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Localization</a:t>
                      </a:r>
                    </a:p>
                  </a:txBody>
                  <a:tcPr marL="45720" marR="45720" horzOverflow="overflow"/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  <a:p>
                      <a:pPr algn="ctr">
                        <a:defRPr sz="1800"/>
                      </a:pPr>
                      <a:r>
                        <a:t>Yolo# series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DNN module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Classification</a:t>
                      </a:r>
                    </a:p>
                  </a:txBody>
                  <a:tcPr marL="45720" marR="45720" horzOverflow="overflow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Image Classification model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0" name="표 14"/>
          <p:cNvGraphicFramePr/>
          <p:nvPr>
            <p:extLst>
              <p:ext uri="{D42A27DB-BD31-4B8C-83A1-F6EECF244321}">
                <p14:modId xmlns:p14="http://schemas.microsoft.com/office/powerpoint/2010/main" val="1619275600"/>
              </p:ext>
            </p:extLst>
          </p:nvPr>
        </p:nvGraphicFramePr>
        <p:xfrm>
          <a:off x="963560" y="3038955"/>
          <a:ext cx="10264878" cy="7985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2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1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1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70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dirty="0"/>
                        <a:t>Pros</a:t>
                      </a:r>
                    </a:p>
                  </a:txBody>
                  <a:tcPr marL="45720" marR="45720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dirty="0"/>
                        <a:t>Easy to analyze</a:t>
                      </a:r>
                    </a:p>
                  </a:txBody>
                  <a:tcPr marL="45720" marR="45720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dirty="0"/>
                        <a:t>Accurate</a:t>
                      </a:r>
                    </a:p>
                  </a:txBody>
                  <a:tcPr marL="45720" marR="45720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Cons</a:t>
                      </a:r>
                    </a:p>
                  </a:txBody>
                  <a:tcPr marL="45720" marR="45720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-</a:t>
                      </a:r>
                    </a:p>
                  </a:txBody>
                  <a:tcPr marL="45720" marR="45720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Latency issue</a:t>
                      </a:r>
                    </a:p>
                  </a:txBody>
                  <a:tcPr marL="45720" marR="45720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1" name="TextBox 3"/>
          <p:cNvSpPr txBox="1"/>
          <p:nvPr/>
        </p:nvSpPr>
        <p:spPr>
          <a:xfrm>
            <a:off x="2122876" y="6488667"/>
            <a:ext cx="98354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/>
            </a:pPr>
            <a:r>
              <a:t>Hyun-Ki Jung, and Gi-Sang Choi. "Improved YOLOv5: Efficient Object Detection Using Drone Images under Various Conditions." Applied Sciences 12.14 (2022): 7255. Web</a:t>
            </a:r>
            <a:r>
              <a:rPr sz="1800"/>
              <a:t>.</a:t>
            </a:r>
          </a:p>
        </p:txBody>
      </p:sp>
      <p:pic>
        <p:nvPicPr>
          <p:cNvPr id="132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53" y="4078535"/>
            <a:ext cx="6334918" cy="19820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C662BC-5A30-6085-7DE3-5C0341D2453B}"/>
              </a:ext>
            </a:extLst>
          </p:cNvPr>
          <p:cNvCxnSpPr/>
          <p:nvPr/>
        </p:nvCxnSpPr>
        <p:spPr>
          <a:xfrm>
            <a:off x="5840361" y="5683045"/>
            <a:ext cx="3175820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C243AB-3D3E-A9AC-6C2F-89D104015B3A}"/>
              </a:ext>
            </a:extLst>
          </p:cNvPr>
          <p:cNvCxnSpPr>
            <a:cxnSpLocks/>
          </p:cNvCxnSpPr>
          <p:nvPr/>
        </p:nvCxnSpPr>
        <p:spPr>
          <a:xfrm>
            <a:off x="2753253" y="5899355"/>
            <a:ext cx="4227650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1709</Words>
  <Application>Microsoft Office PowerPoint</Application>
  <PresentationFormat>와이드스크린</PresentationFormat>
  <Paragraphs>293</Paragraphs>
  <Slides>32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docs-Roboto</vt:lpstr>
      <vt:lpstr>맑은 고딕</vt:lpstr>
      <vt:lpstr>Arial</vt:lpstr>
      <vt:lpstr>Lato</vt:lpstr>
      <vt:lpstr>Wingdings</vt:lpstr>
      <vt:lpstr>Office 테마</vt:lpstr>
      <vt:lpstr>딥러닝 기반 무인판매대 상품인식 경진대회 최종 보고서 </vt:lpstr>
      <vt:lpstr>Index</vt:lpstr>
      <vt:lpstr>PowerPoint 프레젠테이션</vt:lpstr>
      <vt:lpstr>Introduction</vt:lpstr>
      <vt:lpstr>Introduction</vt:lpstr>
      <vt:lpstr>Introduction</vt:lpstr>
      <vt:lpstr>PowerPoint 프레젠테이션</vt:lpstr>
      <vt:lpstr>Idea Implementation</vt:lpstr>
      <vt:lpstr>Idea Implementation</vt:lpstr>
      <vt:lpstr>Idea Implementation</vt:lpstr>
      <vt:lpstr>Idea Implementation</vt:lpstr>
      <vt:lpstr>Idea Implementation</vt:lpstr>
      <vt:lpstr>Idea Implementation</vt:lpstr>
      <vt:lpstr>Idea Implementation</vt:lpstr>
      <vt:lpstr>Idea Implementation</vt:lpstr>
      <vt:lpstr>Idea Implementation</vt:lpstr>
      <vt:lpstr>Idea Implementation</vt:lpstr>
      <vt:lpstr>Idea Implementation</vt:lpstr>
      <vt:lpstr>Idea Implementation</vt:lpstr>
      <vt:lpstr>Idea Implementation</vt:lpstr>
      <vt:lpstr>PowerPoint 프레젠테이션</vt:lpstr>
      <vt:lpstr>Idea Implementation</vt:lpstr>
      <vt:lpstr>Idea Implementation</vt:lpstr>
      <vt:lpstr>PowerPoint 프레젠테이션</vt:lpstr>
      <vt:lpstr>Model Pipeline</vt:lpstr>
      <vt:lpstr>Model Pipeline</vt:lpstr>
      <vt:lpstr>Model Pipeline</vt:lpstr>
      <vt:lpstr>Model Pipeline</vt:lpstr>
      <vt:lpstr>Model Pipeline</vt:lpstr>
      <vt:lpstr>Model Pipeline</vt:lpstr>
      <vt:lpstr>Model Pipeline</vt:lpstr>
      <vt:lpstr>느낀 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Store</dc:title>
  <dc:creator>김미르</dc:creator>
  <cp:lastModifiedBy>김미르</cp:lastModifiedBy>
  <cp:revision>180</cp:revision>
  <dcterms:modified xsi:type="dcterms:W3CDTF">2022-11-23T10:15:55Z</dcterms:modified>
</cp:coreProperties>
</file>